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 id="2147483696" r:id="rId5"/>
  </p:sldMasterIdLst>
  <p:notesMasterIdLst>
    <p:notesMasterId r:id="rId24"/>
  </p:notesMasterIdLst>
  <p:handoutMasterIdLst>
    <p:handoutMasterId r:id="rId25"/>
  </p:handoutMasterIdLst>
  <p:sldIdLst>
    <p:sldId id="302" r:id="rId6"/>
    <p:sldId id="313" r:id="rId7"/>
    <p:sldId id="314" r:id="rId8"/>
    <p:sldId id="324" r:id="rId9"/>
    <p:sldId id="315" r:id="rId10"/>
    <p:sldId id="316" r:id="rId11"/>
    <p:sldId id="317" r:id="rId12"/>
    <p:sldId id="318" r:id="rId13"/>
    <p:sldId id="319" r:id="rId14"/>
    <p:sldId id="320" r:id="rId15"/>
    <p:sldId id="321" r:id="rId16"/>
    <p:sldId id="322" r:id="rId17"/>
    <p:sldId id="323" r:id="rId18"/>
    <p:sldId id="325" r:id="rId19"/>
    <p:sldId id="326" r:id="rId20"/>
    <p:sldId id="327" r:id="rId21"/>
    <p:sldId id="328" r:id="rId22"/>
    <p:sldId id="329" r:id="rId23"/>
  </p:sldIdLst>
  <p:sldSz cx="12192000" cy="6858000"/>
  <p:notesSz cx="6794500" cy="9918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76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C7616"/>
    <a:srgbClr val="133080"/>
    <a:srgbClr val="3FB8D6"/>
    <a:srgbClr val="CC9900"/>
    <a:srgbClr val="FFD642"/>
    <a:srgbClr val="BDD753"/>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542" autoAdjust="0"/>
  </p:normalViewPr>
  <p:slideViewPr>
    <p:cSldViewPr snapToObjects="1" showGuides="1">
      <p:cViewPr varScale="1">
        <p:scale>
          <a:sx n="104" d="100"/>
          <a:sy n="104" d="100"/>
        </p:scale>
        <p:origin x="840" y="96"/>
      </p:cViewPr>
      <p:guideLst>
        <p:guide orient="horz"/>
        <p:guide pos="7679"/>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759" cy="497440"/>
          </a:xfrm>
          <a:prstGeom prst="rect">
            <a:avLst/>
          </a:prstGeom>
        </p:spPr>
        <p:txBody>
          <a:bodyPr vert="horz" lIns="90563" tIns="45281" rIns="90563" bIns="45281" rtlCol="0"/>
          <a:lstStyle>
            <a:lvl1pPr algn="l">
              <a:defRPr sz="1200"/>
            </a:lvl1pPr>
          </a:lstStyle>
          <a:p>
            <a:endParaRPr lang="en-GB" dirty="0"/>
          </a:p>
        </p:txBody>
      </p:sp>
      <p:sp>
        <p:nvSpPr>
          <p:cNvPr id="3" name="Date Placeholder 2"/>
          <p:cNvSpPr>
            <a:spLocks noGrp="1"/>
          </p:cNvSpPr>
          <p:nvPr>
            <p:ph type="dt" sz="quarter" idx="1"/>
          </p:nvPr>
        </p:nvSpPr>
        <p:spPr>
          <a:xfrm>
            <a:off x="3848158" y="0"/>
            <a:ext cx="2944759" cy="497440"/>
          </a:xfrm>
          <a:prstGeom prst="rect">
            <a:avLst/>
          </a:prstGeom>
        </p:spPr>
        <p:txBody>
          <a:bodyPr vert="horz" lIns="90563" tIns="45281" rIns="90563" bIns="45281" rtlCol="0"/>
          <a:lstStyle>
            <a:lvl1pPr algn="r">
              <a:defRPr sz="1200"/>
            </a:lvl1pPr>
          </a:lstStyle>
          <a:p>
            <a:fld id="{55EDAAF5-EC11-497A-853C-39FDAED02FCE}" type="datetimeFigureOut">
              <a:rPr lang="en-GB" smtClean="0"/>
              <a:t>14/06/2018</a:t>
            </a:fld>
            <a:endParaRPr lang="en-GB" dirty="0"/>
          </a:p>
        </p:txBody>
      </p:sp>
      <p:sp>
        <p:nvSpPr>
          <p:cNvPr id="4" name="Footer Placeholder 3"/>
          <p:cNvSpPr>
            <a:spLocks noGrp="1"/>
          </p:cNvSpPr>
          <p:nvPr>
            <p:ph type="ftr" sz="quarter" idx="2"/>
          </p:nvPr>
        </p:nvSpPr>
        <p:spPr>
          <a:xfrm>
            <a:off x="1" y="9421261"/>
            <a:ext cx="2944759" cy="497440"/>
          </a:xfrm>
          <a:prstGeom prst="rect">
            <a:avLst/>
          </a:prstGeom>
        </p:spPr>
        <p:txBody>
          <a:bodyPr vert="horz" lIns="90563" tIns="45281" rIns="90563" bIns="45281"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158" y="9421261"/>
            <a:ext cx="2944759" cy="497440"/>
          </a:xfrm>
          <a:prstGeom prst="rect">
            <a:avLst/>
          </a:prstGeom>
        </p:spPr>
        <p:txBody>
          <a:bodyPr vert="horz" lIns="90563" tIns="45281" rIns="90563" bIns="45281" rtlCol="0" anchor="b"/>
          <a:lstStyle>
            <a:lvl1pPr algn="r">
              <a:defRPr sz="1200"/>
            </a:lvl1pPr>
          </a:lstStyle>
          <a:p>
            <a:fld id="{0EB16AE6-186D-4EC6-AFEC-1DAB175A2A29}" type="slidenum">
              <a:rPr lang="en-GB" smtClean="0"/>
              <a:t>‹#›</a:t>
            </a:fld>
            <a:endParaRPr lang="en-GB" dirty="0"/>
          </a:p>
        </p:txBody>
      </p:sp>
    </p:spTree>
    <p:extLst>
      <p:ext uri="{BB962C8B-B14F-4D97-AF65-F5344CB8AC3E}">
        <p14:creationId xmlns:p14="http://schemas.microsoft.com/office/powerpoint/2010/main" val="3364720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4283" cy="497657"/>
          </a:xfrm>
          <a:prstGeom prst="rect">
            <a:avLst/>
          </a:prstGeom>
        </p:spPr>
        <p:txBody>
          <a:bodyPr vert="horz" lIns="90563" tIns="45281" rIns="90563" bIns="45281" rtlCol="0"/>
          <a:lstStyle>
            <a:lvl1pPr algn="l">
              <a:defRPr sz="1200"/>
            </a:lvl1pPr>
          </a:lstStyle>
          <a:p>
            <a:endParaRPr lang="en-GB" dirty="0"/>
          </a:p>
        </p:txBody>
      </p:sp>
      <p:sp>
        <p:nvSpPr>
          <p:cNvPr id="3" name="Date Placeholder 2"/>
          <p:cNvSpPr>
            <a:spLocks noGrp="1"/>
          </p:cNvSpPr>
          <p:nvPr>
            <p:ph type="dt" idx="1"/>
          </p:nvPr>
        </p:nvSpPr>
        <p:spPr>
          <a:xfrm>
            <a:off x="3848645" y="2"/>
            <a:ext cx="2944283" cy="497657"/>
          </a:xfrm>
          <a:prstGeom prst="rect">
            <a:avLst/>
          </a:prstGeom>
        </p:spPr>
        <p:txBody>
          <a:bodyPr vert="horz" lIns="90563" tIns="45281" rIns="90563" bIns="45281" rtlCol="0"/>
          <a:lstStyle>
            <a:lvl1pPr algn="r">
              <a:defRPr sz="1200"/>
            </a:lvl1pPr>
          </a:lstStyle>
          <a:p>
            <a:fld id="{9A1BBD50-92F2-4428-90AF-0384B0E7DEBF}" type="datetimeFigureOut">
              <a:rPr lang="en-GB" smtClean="0"/>
              <a:t>14/06/2018</a:t>
            </a:fld>
            <a:endParaRPr lang="en-GB" dirty="0"/>
          </a:p>
        </p:txBody>
      </p:sp>
      <p:sp>
        <p:nvSpPr>
          <p:cNvPr id="4" name="Slide Image Placeholder 3"/>
          <p:cNvSpPr>
            <a:spLocks noGrp="1" noRot="1" noChangeAspect="1"/>
          </p:cNvSpPr>
          <p:nvPr>
            <p:ph type="sldImg" idx="2"/>
          </p:nvPr>
        </p:nvSpPr>
        <p:spPr>
          <a:xfrm>
            <a:off x="420688" y="1239838"/>
            <a:ext cx="5953125" cy="3349625"/>
          </a:xfrm>
          <a:prstGeom prst="rect">
            <a:avLst/>
          </a:prstGeom>
          <a:noFill/>
          <a:ln w="12700">
            <a:solidFill>
              <a:prstClr val="black"/>
            </a:solidFill>
          </a:ln>
        </p:spPr>
        <p:txBody>
          <a:bodyPr vert="horz" lIns="90563" tIns="45281" rIns="90563" bIns="45281" rtlCol="0" anchor="ctr"/>
          <a:lstStyle/>
          <a:p>
            <a:endParaRPr lang="en-GB" dirty="0"/>
          </a:p>
        </p:txBody>
      </p:sp>
      <p:sp>
        <p:nvSpPr>
          <p:cNvPr id="5" name="Notes Placeholder 4"/>
          <p:cNvSpPr>
            <a:spLocks noGrp="1"/>
          </p:cNvSpPr>
          <p:nvPr>
            <p:ph type="body" sz="quarter" idx="3"/>
          </p:nvPr>
        </p:nvSpPr>
        <p:spPr>
          <a:xfrm>
            <a:off x="679450" y="4773376"/>
            <a:ext cx="5435600" cy="3905487"/>
          </a:xfrm>
          <a:prstGeom prst="rect">
            <a:avLst/>
          </a:prstGeom>
        </p:spPr>
        <p:txBody>
          <a:bodyPr vert="horz" lIns="90563" tIns="45281" rIns="90563" bIns="452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21045"/>
            <a:ext cx="2944283" cy="497656"/>
          </a:xfrm>
          <a:prstGeom prst="rect">
            <a:avLst/>
          </a:prstGeom>
        </p:spPr>
        <p:txBody>
          <a:bodyPr vert="horz" lIns="90563" tIns="45281" rIns="90563" bIns="45281"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645" y="9421045"/>
            <a:ext cx="2944283" cy="497656"/>
          </a:xfrm>
          <a:prstGeom prst="rect">
            <a:avLst/>
          </a:prstGeom>
        </p:spPr>
        <p:txBody>
          <a:bodyPr vert="horz" lIns="90563" tIns="45281" rIns="90563" bIns="45281" rtlCol="0" anchor="b"/>
          <a:lstStyle>
            <a:lvl1pPr algn="r">
              <a:defRPr sz="1200"/>
            </a:lvl1pPr>
          </a:lstStyle>
          <a:p>
            <a:fld id="{6374CB73-38E0-48B7-9E80-8AA4E6B76BCF}" type="slidenum">
              <a:rPr lang="en-GB" smtClean="0"/>
              <a:t>‹#›</a:t>
            </a:fld>
            <a:endParaRPr lang="en-GB" dirty="0"/>
          </a:p>
        </p:txBody>
      </p:sp>
    </p:spTree>
    <p:extLst>
      <p:ext uri="{BB962C8B-B14F-4D97-AF65-F5344CB8AC3E}">
        <p14:creationId xmlns:p14="http://schemas.microsoft.com/office/powerpoint/2010/main" val="1619128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3125" cy="3349625"/>
          </a:xfrm>
        </p:spPr>
      </p:sp>
      <p:sp>
        <p:nvSpPr>
          <p:cNvPr id="3" name="Notes Placeholder 2"/>
          <p:cNvSpPr>
            <a:spLocks noGrp="1"/>
          </p:cNvSpPr>
          <p:nvPr>
            <p:ph type="body" idx="1"/>
          </p:nvPr>
        </p:nvSpPr>
        <p:spPr/>
        <p:txBody>
          <a:bodyPr/>
          <a:lstStyle/>
          <a:p>
            <a:r>
              <a:rPr lang="en-GB" dirty="0" smtClean="0"/>
              <a:t>We have added some notes to assist you</a:t>
            </a:r>
            <a:r>
              <a:rPr lang="en-GB" baseline="0" dirty="0" smtClean="0"/>
              <a:t> with your delivery of this presentation.  The presenter should have a thorough understanding of GDPR, </a:t>
            </a:r>
            <a:r>
              <a:rPr lang="en-GB" b="1" baseline="0" dirty="0" smtClean="0"/>
              <a:t>they must have read our FAQs on the toolkit </a:t>
            </a:r>
            <a:r>
              <a:rPr lang="en-GB" baseline="0" dirty="0" smtClean="0"/>
              <a:t>and they should have a detailed understanding of how GDPR will be implemented in their business.  These slides and notes are provided solely for the use of APSCo members.  They provide legal guidance only and do not replace bespoke legal advice and support. Details of our legal affiliates are available on www.apsco.org.   The law referred to in the slides and notes is accurate at the time of drafting V1 May 2018 to the best of our knowledge. These slides do contain commercial commentary which is provided for information only.  The presentation is a high level, commercially focused presentation for your staff.  It is not intended to guide directors in their strategic response and risk management approach to GDPR.  Many APSCo member events have included presentations from our legal affiliates intended to guide the strategy of our members and we will continue to include GDPR on our agendas during 2018.</a:t>
            </a:r>
          </a:p>
          <a:p>
            <a:r>
              <a:rPr lang="en-GB" baseline="0" dirty="0" smtClean="0"/>
              <a:t>It is intended that you insert your own slides into the presentation, providing more information to your staff on how you are implementing GDPR and changing your processes, record keeping and behaviours.</a:t>
            </a: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1</a:t>
            </a:fld>
            <a:endParaRPr lang="en-GB" dirty="0"/>
          </a:p>
        </p:txBody>
      </p:sp>
    </p:spTree>
    <p:extLst>
      <p:ext uri="{BB962C8B-B14F-4D97-AF65-F5344CB8AC3E}">
        <p14:creationId xmlns:p14="http://schemas.microsoft.com/office/powerpoint/2010/main" val="2583727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p>
          <a:p>
            <a:r>
              <a:rPr lang="en-GB" dirty="0" smtClean="0"/>
              <a:t>Data breaches – obligations now and post May 2018 – how to deal with them</a:t>
            </a:r>
          </a:p>
          <a:p>
            <a:r>
              <a:rPr lang="en-GB" dirty="0" smtClean="0"/>
              <a:t> </a:t>
            </a:r>
          </a:p>
          <a:p>
            <a:pPr lvl="0"/>
            <a:r>
              <a:rPr lang="en-GB" b="1" dirty="0" smtClean="0"/>
              <a:t>Managing Data</a:t>
            </a:r>
            <a:endParaRPr lang="en-GB" dirty="0" smtClean="0"/>
          </a:p>
          <a:p>
            <a:r>
              <a:rPr lang="en-GB" b="1" dirty="0" smtClean="0"/>
              <a:t> </a:t>
            </a:r>
            <a:endParaRPr lang="en-GB" dirty="0" smtClean="0"/>
          </a:p>
          <a:p>
            <a:r>
              <a:rPr lang="en-GB" dirty="0" smtClean="0"/>
              <a:t> </a:t>
            </a:r>
          </a:p>
          <a:p>
            <a:r>
              <a:rPr lang="en-GB" dirty="0" smtClean="0"/>
              <a:t>Individual rights:  SAR,  data portability, right to be forgotten</a:t>
            </a:r>
          </a:p>
          <a:p>
            <a:r>
              <a:rPr lang="en-GB" dirty="0" smtClean="0"/>
              <a:t> </a:t>
            </a:r>
          </a:p>
          <a:p>
            <a:r>
              <a:rPr lang="en-GB" dirty="0" smtClean="0"/>
              <a:t>Privacy by design- privacy impact assessments</a:t>
            </a:r>
          </a:p>
          <a:p>
            <a:r>
              <a:rPr lang="en-GB" dirty="0" smtClean="0"/>
              <a:t> </a:t>
            </a:r>
          </a:p>
          <a:p>
            <a:r>
              <a:rPr lang="en-GB" dirty="0" smtClean="0"/>
              <a:t>Cross group databases, access/ transfer to suppliers, EEA and non EEA access, USA- intro group data transfer agreements, extra- group agreements</a:t>
            </a:r>
          </a:p>
          <a:p>
            <a:r>
              <a:rPr lang="en-GB" dirty="0" smtClean="0"/>
              <a:t> </a:t>
            </a:r>
          </a:p>
          <a:p>
            <a:pPr lvl="0"/>
            <a:r>
              <a:rPr lang="en-GB" b="1" dirty="0" smtClean="0"/>
              <a:t>Electronic marketing</a:t>
            </a:r>
            <a:endParaRPr lang="en-GB" dirty="0" smtClean="0"/>
          </a:p>
          <a:p>
            <a:r>
              <a:rPr lang="en-GB" dirty="0" smtClean="0"/>
              <a:t>New legislation 2018 – express consent – what steps to take now to ensure you have a database to market to in 2018</a:t>
            </a:r>
          </a:p>
          <a:p>
            <a:r>
              <a:rPr lang="en-GB" dirty="0" smtClean="0"/>
              <a:t> </a:t>
            </a:r>
          </a:p>
          <a:p>
            <a:pPr eaLnBrk="1" hangingPunct="1"/>
            <a:endParaRPr lang="en-US"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11</a:t>
            </a:fld>
            <a:endParaRPr lang="en-GB" dirty="0"/>
          </a:p>
        </p:txBody>
      </p:sp>
    </p:spTree>
    <p:extLst>
      <p:ext uri="{BB962C8B-B14F-4D97-AF65-F5344CB8AC3E}">
        <p14:creationId xmlns:p14="http://schemas.microsoft.com/office/powerpoint/2010/main" val="193500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r>
              <a:rPr lang="en-GB" b="1" dirty="0" smtClean="0"/>
              <a:t>You should insert slides explaining</a:t>
            </a:r>
            <a:r>
              <a:rPr lang="en-GB" b="1" baseline="0" dirty="0" smtClean="0"/>
              <a:t>:</a:t>
            </a:r>
          </a:p>
          <a:p>
            <a:r>
              <a:rPr lang="en-GB" b="0" baseline="0" dirty="0" smtClean="0"/>
              <a:t>You should have already considered the data you collect for a deal and whether you are holding it sufficiently securely.  DBS checks, Sexual Offender Register checks, Fit and Proper person checks should only be undertaken if a requirement of the role or at the reasonable request of the client.  The ICO recommends you do not retain evidence of identity or criminal record checks once you’ve seen them and simply note you’ve seen them on the system.   However, if you choose to retain them they should be kept with limited access and for a more limited time period.</a:t>
            </a:r>
            <a:endParaRPr lang="en-GB" b="0" dirty="0" smtClean="0"/>
          </a:p>
          <a:p>
            <a:pPr eaLnBrk="1" hangingPunct="1"/>
            <a:endParaRPr lang="en-US"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12</a:t>
            </a:fld>
            <a:endParaRPr lang="en-GB" dirty="0"/>
          </a:p>
        </p:txBody>
      </p:sp>
    </p:spTree>
    <p:extLst>
      <p:ext uri="{BB962C8B-B14F-4D97-AF65-F5344CB8AC3E}">
        <p14:creationId xmlns:p14="http://schemas.microsoft.com/office/powerpoint/2010/main" val="316964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r>
              <a:rPr lang="en-GB" b="1" dirty="0" smtClean="0"/>
              <a:t>You</a:t>
            </a:r>
            <a:r>
              <a:rPr lang="en-GB" b="1" baseline="0" dirty="0" smtClean="0"/>
              <a:t> should insert slides setting out any new rules and processes around your business activity e.g. parameters of permission for recruiters to download data from LinkedIn, the importance of using your CRM, email deletion routines, not downloading, printing out, sending PD out of the business, unless for authorised purpose.</a:t>
            </a:r>
          </a:p>
          <a:p>
            <a:r>
              <a:rPr lang="en-GB" b="0" baseline="0" dirty="0" smtClean="0"/>
              <a:t>Our advice is a candidate should never be introduced to a client unless they have given their consent to the introduction or their consent is obvious from the fact they’ve applied for that role.</a:t>
            </a:r>
          </a:p>
          <a:p>
            <a:endParaRPr lang="en-GB" b="0" dirty="0"/>
          </a:p>
        </p:txBody>
      </p:sp>
      <p:sp>
        <p:nvSpPr>
          <p:cNvPr id="4" name="Slide Number Placeholder 3"/>
          <p:cNvSpPr>
            <a:spLocks noGrp="1"/>
          </p:cNvSpPr>
          <p:nvPr>
            <p:ph type="sldNum" sz="quarter" idx="10"/>
          </p:nvPr>
        </p:nvSpPr>
        <p:spPr/>
        <p:txBody>
          <a:bodyPr/>
          <a:lstStyle/>
          <a:p>
            <a:fld id="{6374CB73-38E0-48B7-9E80-8AA4E6B76BCF}" type="slidenum">
              <a:rPr lang="en-GB" smtClean="0"/>
              <a:t>13</a:t>
            </a:fld>
            <a:endParaRPr lang="en-GB" dirty="0"/>
          </a:p>
        </p:txBody>
      </p:sp>
    </p:spTree>
    <p:extLst>
      <p:ext uri="{BB962C8B-B14F-4D97-AF65-F5344CB8AC3E}">
        <p14:creationId xmlns:p14="http://schemas.microsoft.com/office/powerpoint/2010/main" val="1784040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553" indent="-171553">
              <a:buFontTx/>
              <a:buChar char="-"/>
            </a:pPr>
            <a:r>
              <a:rPr lang="en-GB" b="1" baseline="0" dirty="0" smtClean="0"/>
              <a:t>You should insert slides stating:</a:t>
            </a:r>
          </a:p>
          <a:p>
            <a:pPr marL="171553" indent="-171553">
              <a:buFontTx/>
              <a:buChar char="-"/>
            </a:pPr>
            <a:r>
              <a:rPr lang="en-GB" b="1" baseline="0" dirty="0" smtClean="0"/>
              <a:t>Your retention policy for the different categories of data you hold and briefly why you’ve chosen these limits</a:t>
            </a:r>
          </a:p>
          <a:p>
            <a:pPr marL="171553" indent="-171553">
              <a:buFontTx/>
              <a:buChar char="-"/>
            </a:pPr>
            <a:r>
              <a:rPr lang="en-GB" b="1" baseline="0" dirty="0" smtClean="0"/>
              <a:t>Who is responsible for the data cleansing e.g. for candidate contacts you’ve had no interaction for over a prescribed period</a:t>
            </a:r>
          </a:p>
          <a:p>
            <a:pPr marL="171553" indent="-171553">
              <a:buFontTx/>
              <a:buChar char="-"/>
            </a:pPr>
            <a:r>
              <a:rPr lang="en-GB" b="1" baseline="0" dirty="0" smtClean="0"/>
              <a:t>What responsibility do individuals have to keep records clean, limit records, delete records?</a:t>
            </a:r>
          </a:p>
          <a:p>
            <a:pPr marL="171553" indent="-171553">
              <a:buFontTx/>
              <a:buChar char="-"/>
            </a:pPr>
            <a:r>
              <a:rPr lang="en-GB" b="1" baseline="0" dirty="0" smtClean="0"/>
              <a:t>Explain whether you are deleting parts of records after certain time whilst retaining other parts which is business data, not PD or less sensitive data</a:t>
            </a:r>
          </a:p>
          <a:p>
            <a:pPr defTabSz="914308">
              <a:defRPr/>
            </a:pPr>
            <a:r>
              <a:rPr lang="en-US" baseline="0" dirty="0" smtClean="0">
                <a:latin typeface="Arial" panose="020B0604020202020204" pitchFamily="34" charset="0"/>
              </a:rPr>
              <a:t>No absolute right or wrongs about retention, save keeping data forever is unlikely to be compliant.  However, you need to articulate and justify your decisions , keep your data safe and actually do the data cleansing you state you’ll do in your retention policy.</a:t>
            </a:r>
          </a:p>
          <a:p>
            <a:pPr defTabSz="914308">
              <a:defRPr/>
            </a:pPr>
            <a:r>
              <a:rPr lang="en-US" baseline="0" dirty="0" smtClean="0">
                <a:latin typeface="Arial" panose="020B0604020202020204" pitchFamily="34" charset="0"/>
              </a:rPr>
              <a:t>You will be dealing with individual requests for Subject Access Requests and requests for deletion.  Does your system allow you to set a DS to “ do not mailshot”, “ do not contact”, retain business data only?  Who is responsible for this management.  Is your CRM talking to your mailing lists e.g. </a:t>
            </a:r>
            <a:r>
              <a:rPr lang="en-US" baseline="0" dirty="0" err="1" smtClean="0">
                <a:latin typeface="Arial" panose="020B0604020202020204" pitchFamily="34" charset="0"/>
              </a:rPr>
              <a:t>mailchimp</a:t>
            </a:r>
            <a:r>
              <a:rPr lang="en-US" baseline="0" dirty="0" smtClean="0">
                <a:latin typeface="Arial" panose="020B0604020202020204" pitchFamily="34" charset="0"/>
              </a:rPr>
              <a:t>?  Our recommendation is the data protection team should deal with all rights request.</a:t>
            </a:r>
          </a:p>
          <a:p>
            <a:pPr defTabSz="914308">
              <a:defRPr/>
            </a:pPr>
            <a:r>
              <a:rPr lang="en-US" baseline="0" dirty="0" smtClean="0">
                <a:latin typeface="Arial" panose="020B0604020202020204" pitchFamily="34" charset="0"/>
              </a:rPr>
              <a:t>Retaining sufficient data to avoid re-entry only is compliant – you are not using it for live processing. The processing ground  in our opinion would be  to comply with legal obligations.</a:t>
            </a:r>
          </a:p>
          <a:p>
            <a:pPr eaLnBrk="1" hangingPunct="1"/>
            <a:endParaRPr lang="en-US"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14</a:t>
            </a:fld>
            <a:endParaRPr lang="en-GB" dirty="0"/>
          </a:p>
        </p:txBody>
      </p:sp>
    </p:spTree>
    <p:extLst>
      <p:ext uri="{BB962C8B-B14F-4D97-AF65-F5344CB8AC3E}">
        <p14:creationId xmlns:p14="http://schemas.microsoft.com/office/powerpoint/2010/main" val="3919398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You should insert a slide</a:t>
            </a:r>
            <a:r>
              <a:rPr lang="en-GB" b="1" baseline="0" dirty="0" smtClean="0"/>
              <a:t> explaining briefly the changes you are making to your terms.  You should also explain your escalation process for handling revisions and addendums to client own terms.  </a:t>
            </a:r>
          </a:p>
          <a:p>
            <a:r>
              <a:rPr lang="en-GB" b="0" baseline="0" dirty="0" smtClean="0"/>
              <a:t>It is possible that in a commercial relationship you will be carrying out some functions as a data controller and others as a data processor.  If you get a data processor agreement and you think it is factually incorrect you can push back to ask them to justify what data you are processing and to explain your position.  </a:t>
            </a:r>
            <a:endParaRPr lang="en-GB" b="0" dirty="0"/>
          </a:p>
        </p:txBody>
      </p:sp>
      <p:sp>
        <p:nvSpPr>
          <p:cNvPr id="4" name="Slide Number Placeholder 3"/>
          <p:cNvSpPr>
            <a:spLocks noGrp="1"/>
          </p:cNvSpPr>
          <p:nvPr>
            <p:ph type="sldNum" sz="quarter" idx="10"/>
          </p:nvPr>
        </p:nvSpPr>
        <p:spPr/>
        <p:txBody>
          <a:bodyPr/>
          <a:lstStyle/>
          <a:p>
            <a:fld id="{6374CB73-38E0-48B7-9E80-8AA4E6B76BCF}" type="slidenum">
              <a:rPr lang="en-GB" smtClean="0"/>
              <a:t>15</a:t>
            </a:fld>
            <a:endParaRPr lang="en-GB" dirty="0"/>
          </a:p>
        </p:txBody>
      </p:sp>
    </p:spTree>
    <p:extLst>
      <p:ext uri="{BB962C8B-B14F-4D97-AF65-F5344CB8AC3E}">
        <p14:creationId xmlns:p14="http://schemas.microsoft.com/office/powerpoint/2010/main" val="2137626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949">
              <a:defRPr/>
            </a:pPr>
            <a:r>
              <a:rPr lang="en-GB" dirty="0" smtClean="0">
                <a:solidFill>
                  <a:srgbClr val="133080"/>
                </a:solidFill>
                <a:latin typeface="Arial" pitchFamily="34"/>
                <a:ea typeface="MS PGothic" pitchFamily="34"/>
                <a:cs typeface="Arial" pitchFamily="34"/>
              </a:rPr>
              <a:t>Privacy by design: the GDPR has introduced a document called a privacy impact assessment (PIA) – A PIA is a practical means of demonstrating that privacy is central to your thought process around the change.</a:t>
            </a:r>
          </a:p>
          <a:p>
            <a:pPr defTabSz="914949">
              <a:defRPr/>
            </a:pPr>
            <a:endParaRPr lang="en-GB" dirty="0" smtClean="0">
              <a:solidFill>
                <a:srgbClr val="133080"/>
              </a:solidFill>
              <a:latin typeface="Arial" pitchFamily="34"/>
              <a:ea typeface="MS PGothic" pitchFamily="34"/>
              <a:cs typeface="Arial" pitchFamily="34"/>
            </a:endParaRP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A PIA should contain:</a:t>
            </a: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Assessment of </a:t>
            </a:r>
            <a:r>
              <a:rPr lang="en-GB" b="1" dirty="0" smtClean="0">
                <a:solidFill>
                  <a:srgbClr val="133080"/>
                </a:solidFill>
                <a:latin typeface="Arial" pitchFamily="34"/>
                <a:ea typeface="MS PGothic" pitchFamily="34"/>
                <a:cs typeface="Arial" pitchFamily="34"/>
              </a:rPr>
              <a:t>Impact on Privacy</a:t>
            </a:r>
            <a:endParaRPr lang="en-GB" dirty="0" smtClean="0">
              <a:solidFill>
                <a:srgbClr val="133080"/>
              </a:solidFill>
              <a:latin typeface="Arial" pitchFamily="34"/>
              <a:ea typeface="MS PGothic" pitchFamily="34"/>
              <a:cs typeface="Arial" pitchFamily="34"/>
            </a:endParaRPr>
          </a:p>
          <a:p>
            <a:pPr>
              <a:spcBef>
                <a:spcPts val="450"/>
              </a:spcBef>
              <a:buSzPts val="2398"/>
              <a:buBlip>
                <a:blip r:embed="rId3"/>
              </a:buBlip>
              <a:defRPr sz="1800" b="0" i="0" u="none" strike="noStrike" kern="0" cap="none" spc="0" baseline="0">
                <a:solidFill>
                  <a:srgbClr val="000000"/>
                </a:solidFill>
                <a:uFillTx/>
              </a:defRPr>
            </a:pPr>
            <a:r>
              <a:rPr lang="en-GB" b="1" dirty="0" smtClean="0">
                <a:solidFill>
                  <a:srgbClr val="133080"/>
                </a:solidFill>
                <a:latin typeface="Arial" pitchFamily="34"/>
                <a:ea typeface="MS PGothic" pitchFamily="34"/>
                <a:cs typeface="Arial" pitchFamily="34"/>
              </a:rPr>
              <a:t>Information Flows</a:t>
            </a:r>
            <a:endParaRPr lang="en-GB" dirty="0" smtClean="0">
              <a:solidFill>
                <a:srgbClr val="133080"/>
              </a:solidFill>
              <a:latin typeface="Arial" pitchFamily="34"/>
              <a:ea typeface="MS PGothic" pitchFamily="34"/>
              <a:cs typeface="Arial" pitchFamily="34"/>
            </a:endParaRP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Assessment of </a:t>
            </a:r>
            <a:r>
              <a:rPr lang="en-GB" b="1" dirty="0" smtClean="0">
                <a:solidFill>
                  <a:srgbClr val="133080"/>
                </a:solidFill>
                <a:latin typeface="Arial" pitchFamily="34"/>
                <a:ea typeface="MS PGothic" pitchFamily="34"/>
                <a:cs typeface="Arial" pitchFamily="34"/>
              </a:rPr>
              <a:t>Privacy Risks</a:t>
            </a: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Assessment of </a:t>
            </a:r>
            <a:r>
              <a:rPr lang="en-GB" b="1" dirty="0" smtClean="0">
                <a:solidFill>
                  <a:srgbClr val="133080"/>
                </a:solidFill>
                <a:latin typeface="Arial" pitchFamily="34"/>
                <a:ea typeface="MS PGothic" pitchFamily="34"/>
                <a:cs typeface="Arial" pitchFamily="34"/>
              </a:rPr>
              <a:t>Privacy Solutions</a:t>
            </a: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Sign off</a:t>
            </a: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Then, </a:t>
            </a:r>
            <a:r>
              <a:rPr lang="en-GB" b="1" dirty="0" smtClean="0">
                <a:solidFill>
                  <a:srgbClr val="133080"/>
                </a:solidFill>
                <a:latin typeface="Arial" pitchFamily="34"/>
                <a:ea typeface="MS PGothic" pitchFamily="34"/>
                <a:cs typeface="Arial" pitchFamily="34"/>
              </a:rPr>
              <a:t>Integrate and Execute </a:t>
            </a:r>
          </a:p>
          <a:p>
            <a:pPr>
              <a:spcBef>
                <a:spcPts val="450"/>
              </a:spcBef>
              <a:buSzPts val="2398"/>
              <a:buBlip>
                <a:blip r:embed="rId3"/>
              </a:buBlip>
              <a:defRPr sz="1800" b="0" i="0" u="none" strike="noStrike" kern="0" cap="none" spc="0" baseline="0">
                <a:solidFill>
                  <a:srgbClr val="000000"/>
                </a:solidFill>
                <a:uFillTx/>
              </a:defRPr>
            </a:pPr>
            <a:r>
              <a:rPr lang="en-GB" b="1" dirty="0" smtClean="0">
                <a:solidFill>
                  <a:srgbClr val="133080"/>
                </a:solidFill>
                <a:latin typeface="Arial" pitchFamily="34"/>
                <a:ea typeface="MS PGothic" pitchFamily="34"/>
                <a:cs typeface="Arial" pitchFamily="34"/>
              </a:rPr>
              <a:t>Keep under Review </a:t>
            </a:r>
          </a:p>
          <a:p>
            <a:pPr>
              <a:spcBef>
                <a:spcPts val="450"/>
              </a:spcBef>
              <a:buSzPts val="2398"/>
              <a:buBlip>
                <a:blip r:embed="rId3"/>
              </a:buBlip>
              <a:defRPr sz="1800" b="0" i="0" u="none" strike="noStrike" kern="0" cap="none" spc="0" baseline="0">
                <a:solidFill>
                  <a:srgbClr val="000000"/>
                </a:solidFill>
                <a:uFillTx/>
              </a:defRPr>
            </a:pPr>
            <a:endParaRPr lang="en-GB" b="1" dirty="0" smtClean="0">
              <a:solidFill>
                <a:srgbClr val="133080"/>
              </a:solidFill>
              <a:latin typeface="Arial" pitchFamily="34"/>
              <a:ea typeface="MS PGothic" pitchFamily="34"/>
              <a:cs typeface="Arial" pitchFamily="34"/>
            </a:endParaRPr>
          </a:p>
          <a:p>
            <a:pPr>
              <a:spcBef>
                <a:spcPts val="450"/>
              </a:spcBef>
              <a:buSzPts val="2398"/>
              <a:buBlip>
                <a:blip r:embed="rId3"/>
              </a:buBlip>
              <a:defRPr sz="1800" b="0" i="0" u="none" strike="noStrike" kern="0" cap="none" spc="0" baseline="0">
                <a:solidFill>
                  <a:srgbClr val="000000"/>
                </a:solidFill>
                <a:uFillTx/>
              </a:defRPr>
            </a:pPr>
            <a:r>
              <a:rPr lang="en-GB" dirty="0" smtClean="0">
                <a:solidFill>
                  <a:srgbClr val="133080"/>
                </a:solidFill>
                <a:latin typeface="Arial" pitchFamily="34"/>
                <a:ea typeface="MS PGothic" pitchFamily="34"/>
                <a:cs typeface="Arial" pitchFamily="34"/>
              </a:rPr>
              <a:t> Deletion Request:</a:t>
            </a:r>
          </a:p>
          <a:p>
            <a:pPr defTabSz="914949">
              <a:defRPr/>
            </a:pPr>
            <a:r>
              <a:rPr lang="en-GB" dirty="0" smtClean="0">
                <a:solidFill>
                  <a:srgbClr val="133080"/>
                </a:solidFill>
                <a:latin typeface="Arial" pitchFamily="34"/>
                <a:ea typeface="MS PGothic" pitchFamily="34"/>
                <a:cs typeface="Arial" pitchFamily="34"/>
              </a:rPr>
              <a:t>For example if you pass a CV of a candidate to a client and the client is  relying on your lawful processing ground of consent to hold the data. Then if the  candidate withdraws from a process and asks you to delete their data then the client should do likewise.  You may want to retain a record of the introduction made on an alternate processing ground, such as contract or legitimate business interest.</a:t>
            </a:r>
            <a:endParaRPr lang="en-GB" b="1" dirty="0" smtClean="0">
              <a:solidFill>
                <a:srgbClr val="133080"/>
              </a:solidFill>
              <a:latin typeface="Arial" pitchFamily="34"/>
              <a:ea typeface="MS PGothic" pitchFamily="34"/>
              <a:cs typeface="Arial" pitchFamily="34"/>
            </a:endParaRPr>
          </a:p>
          <a:p>
            <a:pPr eaLnBrk="1" hangingPunct="1"/>
            <a:endParaRPr lang="en-US"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16</a:t>
            </a:fld>
            <a:endParaRPr lang="en-GB" dirty="0"/>
          </a:p>
        </p:txBody>
      </p:sp>
    </p:spTree>
    <p:extLst>
      <p:ext uri="{BB962C8B-B14F-4D97-AF65-F5344CB8AC3E}">
        <p14:creationId xmlns:p14="http://schemas.microsoft.com/office/powerpoint/2010/main" val="4041657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anose="020B0604020202020204" pitchFamily="34" charset="0"/>
              </a:rPr>
              <a:t>Our</a:t>
            </a:r>
            <a:r>
              <a:rPr lang="en-US" baseline="0" dirty="0" smtClean="0">
                <a:latin typeface="Arial" panose="020B0604020202020204" pitchFamily="34" charset="0"/>
              </a:rPr>
              <a:t> members have identified that cultural change is really important to GDPR.  Traditionally the industry is very protective of personal data and wants to retain as much as possible.  Databases must become more qualitative and more use made of  trust worthy online resources (ideally controlled by the data subject) and the quality data you already have on your databases.  GDPR will be a helpful tool to employers – removing or copying any data from an employer on departure is a data breach and potentially reportable to the ICO.</a:t>
            </a:r>
            <a:endParaRPr lang="en-US"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17</a:t>
            </a:fld>
            <a:endParaRPr lang="en-GB" dirty="0"/>
          </a:p>
        </p:txBody>
      </p:sp>
    </p:spTree>
    <p:extLst>
      <p:ext uri="{BB962C8B-B14F-4D97-AF65-F5344CB8AC3E}">
        <p14:creationId xmlns:p14="http://schemas.microsoft.com/office/powerpoint/2010/main" val="3557625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1239838"/>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18</a:t>
            </a:fld>
            <a:endParaRPr lang="en-GB" dirty="0"/>
          </a:p>
        </p:txBody>
      </p:sp>
    </p:spTree>
    <p:extLst>
      <p:ext uri="{BB962C8B-B14F-4D97-AF65-F5344CB8AC3E}">
        <p14:creationId xmlns:p14="http://schemas.microsoft.com/office/powerpoint/2010/main" val="1713722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anose="020B0604020202020204" pitchFamily="34" charset="0"/>
              </a:rPr>
              <a:t>GDPR</a:t>
            </a:r>
            <a:r>
              <a:rPr lang="en-US" baseline="0" dirty="0" smtClean="0">
                <a:latin typeface="Arial" panose="020B0604020202020204" pitchFamily="34" charset="0"/>
              </a:rPr>
              <a:t> comes into force on 25</a:t>
            </a:r>
            <a:r>
              <a:rPr lang="en-US" baseline="30000" dirty="0" smtClean="0">
                <a:latin typeface="Arial" panose="020B0604020202020204" pitchFamily="34" charset="0"/>
              </a:rPr>
              <a:t>th</a:t>
            </a:r>
            <a:r>
              <a:rPr lang="en-US" baseline="0" dirty="0" smtClean="0">
                <a:latin typeface="Arial" panose="020B0604020202020204" pitchFamily="34" charset="0"/>
              </a:rPr>
              <a:t> May 2018.  There is a Data Protection Bill currently going through Parliament which supplements the GDPR in areas where decision have been  left to each country or in areas not covered by the GDPR (e.g. National Security).  There is also the Privacy and Electronic Communications Regulations 2003 which govern online and other forms of electronic marketing is also relevant – this is the law around unsubscribe and consent to market to individuals. From 25</a:t>
            </a:r>
            <a:r>
              <a:rPr lang="en-US" baseline="30000" dirty="0" smtClean="0">
                <a:latin typeface="Arial" panose="020B0604020202020204" pitchFamily="34" charset="0"/>
              </a:rPr>
              <a:t>th</a:t>
            </a:r>
            <a:r>
              <a:rPr lang="en-US" baseline="0" dirty="0" smtClean="0">
                <a:latin typeface="Arial" panose="020B0604020202020204" pitchFamily="34" charset="0"/>
              </a:rPr>
              <a:t> may 2018 GDPR level consent will be needed.  There is a new PECR directive currently being negotiated at EU level – its implementation has been delayed to later this year, earlier next.  From a Brexit perspective, during any transition period there will be little change but post that we will be a third country of some kind outside of the EU regime.  We will need to comply with EU regulation if we deliver goods and services into the EU.  The main priorities for the ICO are controlling the use of personal data, often sensitive data, by international online service providers such as Amazon and Facebook, cyber security and protection from cyber attack and data theft and unacceptable </a:t>
            </a:r>
            <a:r>
              <a:rPr lang="en-US" baseline="0" dirty="0" err="1" smtClean="0">
                <a:latin typeface="Arial" panose="020B0604020202020204" pitchFamily="34" charset="0"/>
              </a:rPr>
              <a:t>behaviour</a:t>
            </a:r>
            <a:r>
              <a:rPr lang="en-US" baseline="0" dirty="0" smtClean="0">
                <a:latin typeface="Arial" panose="020B0604020202020204" pitchFamily="34" charset="0"/>
              </a:rPr>
              <a:t> such as automated calling to millions of consumers. </a:t>
            </a:r>
            <a:endParaRPr lang="en-US"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3</a:t>
            </a:fld>
            <a:endParaRPr lang="en-GB" dirty="0"/>
          </a:p>
        </p:txBody>
      </p:sp>
    </p:spTree>
    <p:extLst>
      <p:ext uri="{BB962C8B-B14F-4D97-AF65-F5344CB8AC3E}">
        <p14:creationId xmlns:p14="http://schemas.microsoft.com/office/powerpoint/2010/main" val="3619403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anose="020B0604020202020204" pitchFamily="34" charset="0"/>
              </a:rPr>
              <a:t>This is an increase from</a:t>
            </a:r>
            <a:r>
              <a:rPr lang="en-US" baseline="0" dirty="0" smtClean="0">
                <a:latin typeface="Arial" panose="020B0604020202020204" pitchFamily="34" charset="0"/>
              </a:rPr>
              <a:t> a maximum of £500,000.  The ICO wants to see responsible corporate </a:t>
            </a:r>
            <a:r>
              <a:rPr lang="en-US" baseline="0" dirty="0" err="1" smtClean="0">
                <a:latin typeface="Arial" panose="020B0604020202020204" pitchFamily="34" charset="0"/>
              </a:rPr>
              <a:t>behaviour</a:t>
            </a:r>
            <a:r>
              <a:rPr lang="en-US" baseline="0" dirty="0" smtClean="0">
                <a:latin typeface="Arial" panose="020B0604020202020204" pitchFamily="34" charset="0"/>
              </a:rPr>
              <a:t>.  </a:t>
            </a:r>
            <a:r>
              <a:rPr lang="en-US" baseline="0" dirty="0" err="1" smtClean="0">
                <a:latin typeface="Arial" panose="020B0604020202020204" pitchFamily="34" charset="0"/>
              </a:rPr>
              <a:t>Noone</a:t>
            </a:r>
            <a:r>
              <a:rPr lang="en-US" baseline="0" dirty="0" smtClean="0">
                <a:latin typeface="Arial" panose="020B0604020202020204" pitchFamily="34" charset="0"/>
              </a:rPr>
              <a:t> expects 100% compliance by 25</a:t>
            </a:r>
            <a:r>
              <a:rPr lang="en-US" baseline="30000" dirty="0" smtClean="0">
                <a:latin typeface="Arial" panose="020B0604020202020204" pitchFamily="34" charset="0"/>
              </a:rPr>
              <a:t>th</a:t>
            </a:r>
            <a:r>
              <a:rPr lang="en-US" baseline="0" dirty="0" smtClean="0">
                <a:latin typeface="Arial" panose="020B0604020202020204" pitchFamily="34" charset="0"/>
              </a:rPr>
              <a:t> May 2018 but documenting your GDPR decision making and process changes is absolutely critical as is training staff.   Not all breaches have to be reported to the ICO – all companies have breaches – putting the wrong email address on an email – the ICO recommends switching off the auto populate function on the address field of outlook, and this is certainly sensible for critical functions such as payroll.  However, all breaches must be reported to your DPO / Data Manager and consideration given to whether it is reportable.  You must have in place a Data Breach Team and they must understand their duties and responsibilities and perhaps have some practice sessions on handling a breach situation.</a:t>
            </a:r>
          </a:p>
          <a:p>
            <a:pPr eaLnBrk="1" hangingPunct="1"/>
            <a:r>
              <a:rPr lang="en-US" baseline="0" dirty="0" smtClean="0">
                <a:latin typeface="Arial" panose="020B0604020202020204" pitchFamily="34" charset="0"/>
              </a:rPr>
              <a:t> Extent of data loss, likely impact and sensitivity of data lost should be taken into consideration.  You should take legal advice before deciding not to notify.  Individuals should be told fi the breach is likely to result in a high risk to the rights and freedoms of the data subject.  If you have appointed a DPO then you should explain who they are, their duties and responsibilities.  Otherwise explain who “owns” DP and the DP team and responsibilities. </a:t>
            </a:r>
          </a:p>
          <a:p>
            <a:pPr eaLnBrk="1" hangingPunct="1"/>
            <a:r>
              <a:rPr lang="en-US" baseline="0" dirty="0" smtClean="0">
                <a:latin typeface="Arial" panose="020B0604020202020204" pitchFamily="34" charset="0"/>
              </a:rPr>
              <a:t>Individuals have new rights and your staff should at least understand what they are and how to recognize them and escalate them up the chain.</a:t>
            </a:r>
            <a:endParaRPr lang="en-US"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4</a:t>
            </a:fld>
            <a:endParaRPr lang="en-GB" dirty="0"/>
          </a:p>
        </p:txBody>
      </p:sp>
    </p:spTree>
    <p:extLst>
      <p:ext uri="{BB962C8B-B14F-4D97-AF65-F5344CB8AC3E}">
        <p14:creationId xmlns:p14="http://schemas.microsoft.com/office/powerpoint/2010/main" val="816206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anose="020B0604020202020204" pitchFamily="34" charset="0"/>
              </a:rPr>
              <a:t>Not all business data is personal data.  The</a:t>
            </a:r>
            <a:r>
              <a:rPr lang="en-US" baseline="0" dirty="0" smtClean="0">
                <a:latin typeface="Arial" panose="020B0604020202020204" pitchFamily="34" charset="0"/>
              </a:rPr>
              <a:t> presenter should be familiar with the decisions taken on lawful processing in their business. </a:t>
            </a:r>
            <a:r>
              <a:rPr lang="en-US" b="1" baseline="0" dirty="0" smtClean="0">
                <a:latin typeface="Arial" panose="020B0604020202020204" pitchFamily="34" charset="0"/>
              </a:rPr>
              <a:t>We suggest you insert a slide here explaining what legal bases you are relying and provide more information on your legitimate business interests across your business units and different business activities.  This can be at a high level.  Please refer to our FAQs for more background information on the lawful grounds for processing.</a:t>
            </a:r>
            <a:endParaRPr lang="en-US"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5</a:t>
            </a:fld>
            <a:endParaRPr lang="en-GB" dirty="0"/>
          </a:p>
        </p:txBody>
      </p:sp>
    </p:spTree>
    <p:extLst>
      <p:ext uri="{BB962C8B-B14F-4D97-AF65-F5344CB8AC3E}">
        <p14:creationId xmlns:p14="http://schemas.microsoft.com/office/powerpoint/2010/main" val="3328779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r>
              <a:rPr lang="en-GB" b="1" dirty="0" smtClean="0"/>
              <a:t>You should insert a slide explaining</a:t>
            </a:r>
            <a:r>
              <a:rPr lang="en-GB" b="1" baseline="0" dirty="0" smtClean="0"/>
              <a:t> your data protection team, summarise the steps you’ve taken so far and what you plan to do. </a:t>
            </a:r>
            <a:endParaRPr lang="en-GB" b="1" dirty="0" smtClean="0"/>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6</a:t>
            </a:fld>
            <a:endParaRPr lang="en-GB" dirty="0"/>
          </a:p>
        </p:txBody>
      </p:sp>
    </p:spTree>
    <p:extLst>
      <p:ext uri="{BB962C8B-B14F-4D97-AF65-F5344CB8AC3E}">
        <p14:creationId xmlns:p14="http://schemas.microsoft.com/office/powerpoint/2010/main" val="2542872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smtClean="0">
                <a:latin typeface="Arial" panose="020B0604020202020204" pitchFamily="34" charset="0"/>
              </a:rPr>
              <a:t>The ICO states that an employer-employee relationship is not a consent based relationship as the employee is not in a position to decide how their data is processed e.g. before taking the job.  There are examples where  consent could be appropriate e.g. are you happy to be in our promotional paperwork.  However, usually employees don’t have a choice e.g. to participate in a 360 career assessment.  Therefore it is important that you set out clearly the data you hold and how you process it – you can follow the format of your candidate/client privacy notices but the content will not be the same.</a:t>
            </a:r>
          </a:p>
          <a:p>
            <a:pPr eaLnBrk="1" hangingPunct="1"/>
            <a:r>
              <a:rPr lang="en-US" baseline="0" dirty="0" smtClean="0">
                <a:latin typeface="Arial" panose="020B0604020202020204" pitchFamily="34" charset="0"/>
              </a:rPr>
              <a:t>You will need to update your GDPR Privacy Policy (in your handbook) and also make sure other relevant policies such as your IT policy and social media policies are consistent.  As well as formal policies we suggest  you have some straightforward guidance on your rules around data processing – basically how your people in their various roles should behave when doing their jobs e.g. no mailshots to more than 20 candidates without the approval of x.</a:t>
            </a:r>
          </a:p>
          <a:p>
            <a:pPr eaLnBrk="1" hangingPunct="1"/>
            <a:r>
              <a:rPr lang="en-US" baseline="0" dirty="0" smtClean="0">
                <a:latin typeface="Arial" panose="020B0604020202020204" pitchFamily="34" charset="0"/>
              </a:rPr>
              <a:t> </a:t>
            </a:r>
          </a:p>
          <a:p>
            <a:pPr eaLnBrk="1" hangingPunct="1"/>
            <a:endParaRPr lang="en-US" baseline="0"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7</a:t>
            </a:fld>
            <a:endParaRPr lang="en-GB" dirty="0"/>
          </a:p>
        </p:txBody>
      </p:sp>
    </p:spTree>
    <p:extLst>
      <p:ext uri="{BB962C8B-B14F-4D97-AF65-F5344CB8AC3E}">
        <p14:creationId xmlns:p14="http://schemas.microsoft.com/office/powerpoint/2010/main" val="3940188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smtClean="0">
                <a:latin typeface="Arial" panose="020B0604020202020204" pitchFamily="34" charset="0"/>
              </a:rPr>
              <a:t>Under the GDPR there is a data subject centric approach –  ideally your data subjects should be able to use self service tools to make sure their data is up to date and also to choose their preferences about what they want to be contacted about. Whether you rely on consent or another processing ground such as legitimate business interests to hold their data then it is sensible to obtain their consent to marketing by opt in as over time that will reduce the issue in your business around what is marketing and what is legitimate business contact relevant to your service.</a:t>
            </a:r>
            <a:endParaRPr lang="en-US" baseline="0" dirty="0" smtClean="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6374CB73-38E0-48B7-9E80-8AA4E6B76BCF}" type="slidenum">
              <a:rPr lang="en-GB" smtClean="0"/>
              <a:t>8</a:t>
            </a:fld>
            <a:endParaRPr lang="en-GB" dirty="0"/>
          </a:p>
        </p:txBody>
      </p:sp>
    </p:spTree>
    <p:extLst>
      <p:ext uri="{BB962C8B-B14F-4D97-AF65-F5344CB8AC3E}">
        <p14:creationId xmlns:p14="http://schemas.microsoft.com/office/powerpoint/2010/main" val="4268162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anose="020B0604020202020204" pitchFamily="34" charset="0"/>
              </a:rPr>
              <a:t>So, if you download a CV from a job board or take information from LinkedIn then</a:t>
            </a:r>
            <a:r>
              <a:rPr lang="en-US" baseline="0" dirty="0" smtClean="0">
                <a:latin typeface="Arial" panose="020B0604020202020204" pitchFamily="34" charset="0"/>
              </a:rPr>
              <a:t> you’re obtaining from a third party.  Your duty is to tell them where you got their data from and provide your privacy notice which will include processing grounds.</a:t>
            </a:r>
            <a:endParaRPr lang="en-US" dirty="0" smtClean="0">
              <a:latin typeface="Arial" panose="020B0604020202020204" pitchFamily="34" charset="0"/>
            </a:endParaRPr>
          </a:p>
          <a:p>
            <a:pPr eaLnBrk="1" hangingPunct="1"/>
            <a:endParaRPr lang="en-US" baseline="0"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9</a:t>
            </a:fld>
            <a:endParaRPr lang="en-GB" dirty="0"/>
          </a:p>
        </p:txBody>
      </p:sp>
    </p:spTree>
    <p:extLst>
      <p:ext uri="{BB962C8B-B14F-4D97-AF65-F5344CB8AC3E}">
        <p14:creationId xmlns:p14="http://schemas.microsoft.com/office/powerpoint/2010/main" val="3328949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Collecting, using, transferring, storing, deleting data  compliantly under GDPR </a:t>
            </a:r>
            <a:endParaRPr lang="en-GB" dirty="0" smtClean="0"/>
          </a:p>
          <a:p>
            <a:r>
              <a:rPr lang="en-GB" dirty="0" smtClean="0"/>
              <a:t> You can explain that the privacy notice is critical to your whole compliance – you</a:t>
            </a:r>
            <a:r>
              <a:rPr lang="en-GB" baseline="0" dirty="0" smtClean="0"/>
              <a:t> need to explain to the data subjects succinctly most aspects of your data processing.  Much of the wording can be standard form but some such as information on the types of personal data stored and for how long (retention) should be quite specific.</a:t>
            </a:r>
            <a:endParaRPr lang="en-GB" dirty="0" smtClean="0"/>
          </a:p>
          <a:p>
            <a:pPr eaLnBrk="1" hangingPunct="1"/>
            <a:endParaRPr lang="en-US" dirty="0" smtClean="0">
              <a:latin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6374CB73-38E0-48B7-9E80-8AA4E6B76BCF}" type="slidenum">
              <a:rPr lang="en-GB" smtClean="0"/>
              <a:t>10</a:t>
            </a:fld>
            <a:endParaRPr lang="en-GB" dirty="0"/>
          </a:p>
        </p:txBody>
      </p:sp>
    </p:spTree>
    <p:extLst>
      <p:ext uri="{BB962C8B-B14F-4D97-AF65-F5344CB8AC3E}">
        <p14:creationId xmlns:p14="http://schemas.microsoft.com/office/powerpoint/2010/main" val="208879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DD5F26"/>
        </a:solidFill>
        <a:effectLst/>
      </p:bgPr>
    </p:bg>
    <p:spTree>
      <p:nvGrpSpPr>
        <p:cNvPr id="1" name=""/>
        <p:cNvGrpSpPr/>
        <p:nvPr/>
      </p:nvGrpSpPr>
      <p:grpSpPr>
        <a:xfrm>
          <a:off x="0" y="0"/>
          <a:ext cx="0" cy="0"/>
          <a:chOff x="0" y="0"/>
          <a:chExt cx="0" cy="0"/>
        </a:xfrm>
      </p:grpSpPr>
      <p:sp>
        <p:nvSpPr>
          <p:cNvPr id="2" name="Oval 1"/>
          <p:cNvSpPr/>
          <p:nvPr userDrawn="1"/>
        </p:nvSpPr>
        <p:spPr>
          <a:xfrm>
            <a:off x="8591551" y="4149726"/>
            <a:ext cx="3841749" cy="2879725"/>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3" name="Oval 2"/>
          <p:cNvSpPr/>
          <p:nvPr userDrawn="1"/>
        </p:nvSpPr>
        <p:spPr>
          <a:xfrm>
            <a:off x="7727952" y="-2116138"/>
            <a:ext cx="4895849" cy="367347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pic>
        <p:nvPicPr>
          <p:cNvPr id="4" name="Picture 10" descr="APSCO Landscape Logo Hi.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91551" y="260350"/>
            <a:ext cx="3073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userDrawn="1"/>
        </p:nvSpPr>
        <p:spPr>
          <a:xfrm>
            <a:off x="9167285" y="2420938"/>
            <a:ext cx="1153583" cy="863600"/>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6" name="Oval 5"/>
          <p:cNvSpPr/>
          <p:nvPr userDrawn="1"/>
        </p:nvSpPr>
        <p:spPr>
          <a:xfrm>
            <a:off x="9840385" y="2349500"/>
            <a:ext cx="1536700" cy="1150938"/>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7" name="Oval 6"/>
          <p:cNvSpPr/>
          <p:nvPr userDrawn="1"/>
        </p:nvSpPr>
        <p:spPr>
          <a:xfrm>
            <a:off x="5135034" y="4868863"/>
            <a:ext cx="1921933" cy="1439862"/>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8" name="Oval 7"/>
          <p:cNvSpPr/>
          <p:nvPr userDrawn="1"/>
        </p:nvSpPr>
        <p:spPr>
          <a:xfrm>
            <a:off x="5903385" y="6381750"/>
            <a:ext cx="385233" cy="287338"/>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9" name="Oval 8"/>
          <p:cNvSpPr/>
          <p:nvPr userDrawn="1"/>
        </p:nvSpPr>
        <p:spPr>
          <a:xfrm>
            <a:off x="11089218" y="3573463"/>
            <a:ext cx="565149" cy="423862"/>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10" name="Oval 9"/>
          <p:cNvSpPr/>
          <p:nvPr userDrawn="1"/>
        </p:nvSpPr>
        <p:spPr>
          <a:xfrm>
            <a:off x="11279718" y="2276476"/>
            <a:ext cx="385233" cy="288925"/>
          </a:xfrm>
          <a:prstGeom prst="ellipse">
            <a:avLst/>
          </a:prstGeom>
          <a:solidFill>
            <a:srgbClr val="0098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Tree>
    <p:extLst>
      <p:ext uri="{BB962C8B-B14F-4D97-AF65-F5344CB8AC3E}">
        <p14:creationId xmlns:p14="http://schemas.microsoft.com/office/powerpoint/2010/main" val="3406971961"/>
      </p:ext>
    </p:extLst>
  </p:cSld>
  <p:clrMapOvr>
    <a:masterClrMapping/>
  </p:clrMapOvr>
  <p:transition spd="slow">
    <p:check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3720459"/>
      </p:ext>
    </p:extLst>
  </p:cSld>
  <p:clrMapOvr>
    <a:masterClrMapping/>
  </p:clrMapOvr>
  <p:transition spd="slow">
    <p:check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54060557"/>
      </p:ext>
    </p:extLst>
  </p:cSld>
  <p:clrMapOvr>
    <a:masterClrMapping/>
  </p:clrMapOvr>
  <p:transition spd="slow">
    <p:check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11910460"/>
      </p:ext>
    </p:extLst>
  </p:cSld>
  <p:clrMapOvr>
    <a:masterClrMapping/>
  </p:clrMapOvr>
  <p:transition spd="slow">
    <p:check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79517254"/>
      </p:ext>
    </p:extLst>
  </p:cSld>
  <p:clrMapOvr>
    <a:masterClrMapping/>
  </p:clrMapOvr>
  <p:transition spd="slow">
    <p:check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56274191"/>
      </p:ext>
    </p:extLst>
  </p:cSld>
  <p:clrMapOvr>
    <a:masterClrMapping/>
  </p:clrMapOvr>
  <p:transition spd="slow">
    <p:check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325268"/>
      </p:ext>
    </p:extLst>
  </p:cSld>
  <p:clrMapOvr>
    <a:masterClrMapping/>
  </p:clrMapOvr>
  <p:transition spd="slow">
    <p:checke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00563495"/>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68578184"/>
      </p:ext>
    </p:extLst>
  </p:cSld>
  <p:clrMapOvr>
    <a:masterClrMapping/>
  </p:clrMapOvr>
  <p:transition spd="slow">
    <p:checke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78305337"/>
      </p:ext>
    </p:extLst>
  </p:cSld>
  <p:clrMapOvr>
    <a:masterClrMapping/>
  </p:clrMapOvr>
  <p:transition spd="slow">
    <p:checke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4451"/>
            <a:ext cx="2743200" cy="60817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44451"/>
            <a:ext cx="8026400" cy="6081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97379627"/>
      </p:ext>
    </p:extLst>
  </p:cSld>
  <p:clrMapOvr>
    <a:masterClrMapping/>
  </p:clrMapOvr>
  <p:transition spd="slow">
    <p:checke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DD5F26"/>
        </a:solidFill>
        <a:effectLst/>
      </p:bgPr>
    </p:bg>
    <p:spTree>
      <p:nvGrpSpPr>
        <p:cNvPr id="1" name=""/>
        <p:cNvGrpSpPr/>
        <p:nvPr/>
      </p:nvGrpSpPr>
      <p:grpSpPr>
        <a:xfrm>
          <a:off x="0" y="0"/>
          <a:ext cx="0" cy="0"/>
          <a:chOff x="0" y="0"/>
          <a:chExt cx="0" cy="0"/>
        </a:xfrm>
      </p:grpSpPr>
      <p:sp>
        <p:nvSpPr>
          <p:cNvPr id="2" name="Oval 1"/>
          <p:cNvSpPr/>
          <p:nvPr userDrawn="1"/>
        </p:nvSpPr>
        <p:spPr>
          <a:xfrm>
            <a:off x="8591551" y="4149726"/>
            <a:ext cx="3841749" cy="2879725"/>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3" name="Oval 2"/>
          <p:cNvSpPr/>
          <p:nvPr userDrawn="1"/>
        </p:nvSpPr>
        <p:spPr>
          <a:xfrm>
            <a:off x="7727952" y="-2116138"/>
            <a:ext cx="4895849" cy="367347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pic>
        <p:nvPicPr>
          <p:cNvPr id="4" name="Picture 10" descr="APSCO Landscape Logo Hi.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91551" y="260350"/>
            <a:ext cx="3073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userDrawn="1"/>
        </p:nvSpPr>
        <p:spPr>
          <a:xfrm>
            <a:off x="9167285" y="2420938"/>
            <a:ext cx="1153583" cy="863600"/>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6" name="Oval 5"/>
          <p:cNvSpPr/>
          <p:nvPr userDrawn="1"/>
        </p:nvSpPr>
        <p:spPr>
          <a:xfrm>
            <a:off x="9840385" y="2349500"/>
            <a:ext cx="1536700" cy="1150938"/>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7" name="Oval 6"/>
          <p:cNvSpPr/>
          <p:nvPr userDrawn="1"/>
        </p:nvSpPr>
        <p:spPr>
          <a:xfrm>
            <a:off x="5135034" y="4868863"/>
            <a:ext cx="1921933" cy="1439862"/>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8" name="Oval 7"/>
          <p:cNvSpPr/>
          <p:nvPr userDrawn="1"/>
        </p:nvSpPr>
        <p:spPr>
          <a:xfrm>
            <a:off x="5903385" y="6381750"/>
            <a:ext cx="385233" cy="287338"/>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9" name="Oval 8"/>
          <p:cNvSpPr/>
          <p:nvPr userDrawn="1"/>
        </p:nvSpPr>
        <p:spPr>
          <a:xfrm>
            <a:off x="11089218" y="3573463"/>
            <a:ext cx="565149" cy="423862"/>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10" name="Oval 9"/>
          <p:cNvSpPr/>
          <p:nvPr userDrawn="1"/>
        </p:nvSpPr>
        <p:spPr>
          <a:xfrm>
            <a:off x="11279718" y="2276476"/>
            <a:ext cx="385233" cy="288925"/>
          </a:xfrm>
          <a:prstGeom prst="ellipse">
            <a:avLst/>
          </a:prstGeom>
          <a:solidFill>
            <a:srgbClr val="0098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Tree>
    <p:extLst>
      <p:ext uri="{BB962C8B-B14F-4D97-AF65-F5344CB8AC3E}">
        <p14:creationId xmlns:p14="http://schemas.microsoft.com/office/powerpoint/2010/main" val="105960366"/>
      </p:ext>
    </p:extLst>
  </p:cSld>
  <p:clrMapOvr>
    <a:masterClrMapping/>
  </p:clrMapOvr>
  <p:transition spd="slow">
    <p:checke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55789379"/>
      </p:ext>
    </p:extLst>
  </p:cSld>
  <p:clrMapOvr>
    <a:masterClrMapping/>
  </p:clrMapOvr>
  <p:transition spd="slow">
    <p:checke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76403343"/>
      </p:ext>
    </p:extLst>
  </p:cSld>
  <p:clrMapOvr>
    <a:masterClrMapping/>
  </p:clrMapOvr>
  <p:transition spd="slow">
    <p:checke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15433241"/>
      </p:ext>
    </p:extLst>
  </p:cSld>
  <p:clrMapOvr>
    <a:masterClrMapping/>
  </p:clrMapOvr>
  <p:transition spd="slow">
    <p:checke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48961765"/>
      </p:ext>
    </p:extLst>
  </p:cSld>
  <p:clrMapOvr>
    <a:masterClrMapping/>
  </p:clrMapOvr>
  <p:transition spd="slow">
    <p:checke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108318155"/>
      </p:ext>
    </p:extLst>
  </p:cSld>
  <p:clrMapOvr>
    <a:masterClrMapping/>
  </p:clrMapOvr>
  <p:transition spd="slow">
    <p:checke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576972"/>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85918510"/>
      </p:ext>
    </p:extLst>
  </p:cSld>
  <p:clrMapOvr>
    <a:masterClrMapping/>
  </p:clrMapOvr>
  <p:transition spd="slow">
    <p:checke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12006751"/>
      </p:ext>
    </p:extLst>
  </p:cSld>
  <p:clrMapOvr>
    <a:masterClrMapping/>
  </p:clrMapOvr>
  <p:transition spd="slow">
    <p:checke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46297524"/>
      </p:ext>
    </p:extLst>
  </p:cSld>
  <p:clrMapOvr>
    <a:masterClrMapping/>
  </p:clrMapOvr>
  <p:transition spd="slow">
    <p:checke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4451"/>
            <a:ext cx="2743200" cy="60817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44451"/>
            <a:ext cx="8026400" cy="6081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48839475"/>
      </p:ext>
    </p:extLst>
  </p:cSld>
  <p:clrMapOvr>
    <a:masterClrMapping/>
  </p:clrMapOvr>
  <p:transition spd="slow">
    <p:checke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DD5F26"/>
        </a:solidFill>
        <a:effectLst/>
      </p:bgPr>
    </p:bg>
    <p:spTree>
      <p:nvGrpSpPr>
        <p:cNvPr id="1" name=""/>
        <p:cNvGrpSpPr/>
        <p:nvPr/>
      </p:nvGrpSpPr>
      <p:grpSpPr>
        <a:xfrm>
          <a:off x="0" y="0"/>
          <a:ext cx="0" cy="0"/>
          <a:chOff x="0" y="0"/>
          <a:chExt cx="0" cy="0"/>
        </a:xfrm>
      </p:grpSpPr>
      <p:sp>
        <p:nvSpPr>
          <p:cNvPr id="2" name="Oval 1"/>
          <p:cNvSpPr/>
          <p:nvPr userDrawn="1"/>
        </p:nvSpPr>
        <p:spPr>
          <a:xfrm>
            <a:off x="8591551" y="4149726"/>
            <a:ext cx="3841749" cy="2879725"/>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3" name="Oval 2"/>
          <p:cNvSpPr/>
          <p:nvPr userDrawn="1"/>
        </p:nvSpPr>
        <p:spPr>
          <a:xfrm>
            <a:off x="7727952" y="-2116138"/>
            <a:ext cx="4895849" cy="367347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pic>
        <p:nvPicPr>
          <p:cNvPr id="4" name="Picture 10" descr="APSCO Landscape Logo Hi.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91551" y="260350"/>
            <a:ext cx="3073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userDrawn="1"/>
        </p:nvSpPr>
        <p:spPr>
          <a:xfrm>
            <a:off x="9167285" y="2420938"/>
            <a:ext cx="1153583" cy="863600"/>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6" name="Oval 5"/>
          <p:cNvSpPr/>
          <p:nvPr userDrawn="1"/>
        </p:nvSpPr>
        <p:spPr>
          <a:xfrm>
            <a:off x="9840385" y="2349500"/>
            <a:ext cx="1536700" cy="1150938"/>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7" name="Oval 6"/>
          <p:cNvSpPr/>
          <p:nvPr userDrawn="1"/>
        </p:nvSpPr>
        <p:spPr>
          <a:xfrm>
            <a:off x="5135034" y="4868863"/>
            <a:ext cx="1921933" cy="1439862"/>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8" name="Oval 7"/>
          <p:cNvSpPr/>
          <p:nvPr userDrawn="1"/>
        </p:nvSpPr>
        <p:spPr>
          <a:xfrm>
            <a:off x="5903385" y="6381750"/>
            <a:ext cx="385233" cy="287338"/>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9" name="Oval 8"/>
          <p:cNvSpPr/>
          <p:nvPr userDrawn="1"/>
        </p:nvSpPr>
        <p:spPr>
          <a:xfrm>
            <a:off x="11089218" y="3573463"/>
            <a:ext cx="565149" cy="423862"/>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
        <p:nvSpPr>
          <p:cNvPr id="10" name="Oval 9"/>
          <p:cNvSpPr/>
          <p:nvPr userDrawn="1"/>
        </p:nvSpPr>
        <p:spPr>
          <a:xfrm>
            <a:off x="11279718" y="2276476"/>
            <a:ext cx="385233" cy="288925"/>
          </a:xfrm>
          <a:prstGeom prst="ellipse">
            <a:avLst/>
          </a:prstGeom>
          <a:solidFill>
            <a:srgbClr val="0098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smtClean="0">
              <a:solidFill>
                <a:srgbClr val="FFFFFF"/>
              </a:solidFill>
            </a:endParaRPr>
          </a:p>
        </p:txBody>
      </p:sp>
    </p:spTree>
    <p:extLst>
      <p:ext uri="{BB962C8B-B14F-4D97-AF65-F5344CB8AC3E}">
        <p14:creationId xmlns:p14="http://schemas.microsoft.com/office/powerpoint/2010/main" val="2619832702"/>
      </p:ext>
    </p:extLst>
  </p:cSld>
  <p:clrMapOvr>
    <a:masterClrMapping/>
  </p:clrMapOvr>
  <p:transition spd="slow">
    <p:checke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38150792"/>
      </p:ext>
    </p:extLst>
  </p:cSld>
  <p:clrMapOvr>
    <a:masterClrMapping/>
  </p:clrMapOvr>
  <p:transition spd="slow">
    <p:checke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06758574"/>
      </p:ext>
    </p:extLst>
  </p:cSld>
  <p:clrMapOvr>
    <a:masterClrMapping/>
  </p:clrMapOvr>
  <p:transition spd="slow">
    <p:checke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76682821"/>
      </p:ext>
    </p:extLst>
  </p:cSld>
  <p:clrMapOvr>
    <a:masterClrMapping/>
  </p:clrMapOvr>
  <p:transition spd="slow">
    <p:checke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58552033"/>
      </p:ext>
    </p:extLst>
  </p:cSld>
  <p:clrMapOvr>
    <a:masterClrMapping/>
  </p:clrMapOvr>
  <p:transition spd="slow">
    <p:checke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377758014"/>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6916492"/>
      </p:ext>
    </p:extLst>
  </p:cSld>
  <p:clrMapOvr>
    <a:masterClrMapping/>
  </p:clrMapOvr>
  <p:transition spd="slow">
    <p:checke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76637997"/>
      </p:ext>
    </p:extLst>
  </p:cSld>
  <p:clrMapOvr>
    <a:masterClrMapping/>
  </p:clrMapOvr>
  <p:transition spd="slow">
    <p:checke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218610"/>
      </p:ext>
    </p:extLst>
  </p:cSld>
  <p:clrMapOvr>
    <a:masterClrMapping/>
  </p:clrMapOvr>
  <p:transition spd="slow">
    <p:checke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13099299"/>
      </p:ext>
    </p:extLst>
  </p:cSld>
  <p:clrMapOvr>
    <a:masterClrMapping/>
  </p:clrMapOvr>
  <p:transition spd="slow">
    <p:checke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4451"/>
            <a:ext cx="2743200" cy="60817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44451"/>
            <a:ext cx="8026400" cy="6081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42925425"/>
      </p:ext>
    </p:extLst>
  </p:cSld>
  <p:clrMapOvr>
    <a:masterClrMapping/>
  </p:clrMapOvr>
  <p:transition spd="slow">
    <p:checke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DD5F26"/>
        </a:solidFill>
        <a:effectLst/>
      </p:bgPr>
    </p:bg>
    <p:spTree>
      <p:nvGrpSpPr>
        <p:cNvPr id="1" name=""/>
        <p:cNvGrpSpPr/>
        <p:nvPr/>
      </p:nvGrpSpPr>
      <p:grpSpPr>
        <a:xfrm>
          <a:off x="0" y="0"/>
          <a:ext cx="0" cy="0"/>
          <a:chOff x="0" y="0"/>
          <a:chExt cx="0" cy="0"/>
        </a:xfrm>
      </p:grpSpPr>
      <p:sp>
        <p:nvSpPr>
          <p:cNvPr id="2" name="Oval 1"/>
          <p:cNvSpPr/>
          <p:nvPr userDrawn="1"/>
        </p:nvSpPr>
        <p:spPr>
          <a:xfrm>
            <a:off x="8591551" y="4149726"/>
            <a:ext cx="3841749" cy="2879725"/>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3" name="Oval 2"/>
          <p:cNvSpPr/>
          <p:nvPr userDrawn="1"/>
        </p:nvSpPr>
        <p:spPr>
          <a:xfrm>
            <a:off x="7727952" y="-2116138"/>
            <a:ext cx="4895849" cy="367347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pic>
        <p:nvPicPr>
          <p:cNvPr id="4" name="Picture 10" descr="APSCO Landscape Logo Hi.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91551" y="260350"/>
            <a:ext cx="30734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userDrawn="1"/>
        </p:nvSpPr>
        <p:spPr>
          <a:xfrm>
            <a:off x="9167285" y="2420938"/>
            <a:ext cx="1153583" cy="863600"/>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6" name="Oval 5"/>
          <p:cNvSpPr/>
          <p:nvPr userDrawn="1"/>
        </p:nvSpPr>
        <p:spPr>
          <a:xfrm>
            <a:off x="9840385" y="2349500"/>
            <a:ext cx="1536700" cy="1150938"/>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7" name="Oval 6"/>
          <p:cNvSpPr/>
          <p:nvPr userDrawn="1"/>
        </p:nvSpPr>
        <p:spPr>
          <a:xfrm>
            <a:off x="5135034" y="4868863"/>
            <a:ext cx="1921933" cy="1439862"/>
          </a:xfrm>
          <a:prstGeom prst="ellipse">
            <a:avLst/>
          </a:prstGeom>
          <a:solidFill>
            <a:srgbClr val="A9CB4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8" name="Oval 7"/>
          <p:cNvSpPr/>
          <p:nvPr userDrawn="1"/>
        </p:nvSpPr>
        <p:spPr>
          <a:xfrm>
            <a:off x="5903385" y="6381750"/>
            <a:ext cx="385233" cy="287338"/>
          </a:xfrm>
          <a:prstGeom prst="ellipse">
            <a:avLst/>
          </a:prstGeom>
          <a:solidFill>
            <a:srgbClr val="FAC93A"/>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9" name="Oval 8"/>
          <p:cNvSpPr/>
          <p:nvPr userDrawn="1"/>
        </p:nvSpPr>
        <p:spPr>
          <a:xfrm>
            <a:off x="11089218" y="3573463"/>
            <a:ext cx="565149" cy="423862"/>
          </a:xfrm>
          <a:prstGeom prst="ellipse">
            <a:avLst/>
          </a:prstGeom>
          <a:solidFill>
            <a:srgbClr val="1E2B5B"/>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
        <p:nvSpPr>
          <p:cNvPr id="10" name="Oval 9"/>
          <p:cNvSpPr/>
          <p:nvPr userDrawn="1"/>
        </p:nvSpPr>
        <p:spPr>
          <a:xfrm>
            <a:off x="11279718" y="2276476"/>
            <a:ext cx="385233" cy="288925"/>
          </a:xfrm>
          <a:prstGeom prst="ellipse">
            <a:avLst/>
          </a:prstGeom>
          <a:solidFill>
            <a:srgbClr val="0098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defTabSz="914400" eaLnBrk="1" fontAlgn="base" hangingPunct="1">
              <a:spcBef>
                <a:spcPct val="0"/>
              </a:spcBef>
              <a:spcAft>
                <a:spcPct val="0"/>
              </a:spcAft>
              <a:defRPr/>
            </a:pPr>
            <a:endParaRPr lang="en-US" sz="1800" dirty="0" smtClean="0">
              <a:solidFill>
                <a:srgbClr val="FFFFFF"/>
              </a:solidFill>
            </a:endParaRPr>
          </a:p>
        </p:txBody>
      </p:sp>
    </p:spTree>
    <p:extLst>
      <p:ext uri="{BB962C8B-B14F-4D97-AF65-F5344CB8AC3E}">
        <p14:creationId xmlns:p14="http://schemas.microsoft.com/office/powerpoint/2010/main" val="2051152389"/>
      </p:ext>
    </p:extLst>
  </p:cSld>
  <p:clrMapOvr>
    <a:masterClrMapping/>
  </p:clrMapOvr>
  <p:transition spd="slow">
    <p:checke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86715308"/>
      </p:ext>
    </p:extLst>
  </p:cSld>
  <p:clrMapOvr>
    <a:masterClrMapping/>
  </p:clrMapOvr>
  <p:transition spd="slow">
    <p:checke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50566711"/>
      </p:ext>
    </p:extLst>
  </p:cSld>
  <p:clrMapOvr>
    <a:masterClrMapping/>
  </p:clrMapOvr>
  <p:transition spd="slow">
    <p:checke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196975"/>
            <a:ext cx="5384800" cy="4929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9995929"/>
      </p:ext>
    </p:extLst>
  </p:cSld>
  <p:clrMapOvr>
    <a:masterClrMapping/>
  </p:clrMapOvr>
  <p:transition spd="slow">
    <p:checke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25406704"/>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903213140"/>
      </p:ext>
    </p:extLst>
  </p:cSld>
  <p:clrMapOvr>
    <a:masterClrMapping/>
  </p:clrMapOvr>
  <p:transition spd="slow">
    <p:checke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211573"/>
      </p:ext>
    </p:extLst>
  </p:cSld>
  <p:clrMapOvr>
    <a:masterClrMapping/>
  </p:clrMapOvr>
  <p:transition spd="slow">
    <p:checke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2930440"/>
      </p:ext>
    </p:extLst>
  </p:cSld>
  <p:clrMapOvr>
    <a:masterClrMapping/>
  </p:clrMapOvr>
  <p:transition spd="slow">
    <p:checke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70512077"/>
      </p:ext>
    </p:extLst>
  </p:cSld>
  <p:clrMapOvr>
    <a:masterClrMapping/>
  </p:clrMapOvr>
  <p:transition spd="slow">
    <p:checke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76703550"/>
      </p:ext>
    </p:extLst>
  </p:cSld>
  <p:clrMapOvr>
    <a:masterClrMapping/>
  </p:clrMapOvr>
  <p:transition spd="slow">
    <p:checke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44451"/>
            <a:ext cx="2743200" cy="60817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44451"/>
            <a:ext cx="8026400" cy="60817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14995730"/>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E800F9-F18B-6343-ACA3-17F8CCC9804B}" type="datetimeFigureOut">
              <a:rPr lang="en-US" smtClean="0"/>
              <a:pPr/>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8F265F-338E-F646-AAD1-AA5DF568114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800F9-F18B-6343-ACA3-17F8CCC9804B}" type="datetimeFigureOut">
              <a:rPr lang="en-US" smtClean="0"/>
              <a:pPr/>
              <a:t>6/14/2018</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F265F-338E-F646-AAD1-AA5DF568114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609600" y="1158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609600" y="1196975"/>
            <a:ext cx="10972800"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030" name="Text Box 4"/>
          <p:cNvSpPr txBox="1">
            <a:spLocks noChangeArrowheads="1"/>
          </p:cNvSpPr>
          <p:nvPr userDrawn="1"/>
        </p:nvSpPr>
        <p:spPr bwMode="auto">
          <a:xfrm>
            <a:off x="596900" y="5603876"/>
            <a:ext cx="184731" cy="369332"/>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defRPr/>
            </a:pPr>
            <a:endParaRPr lang="en-US" sz="1800" dirty="0" smtClean="0">
              <a:solidFill>
                <a:srgbClr val="000000"/>
              </a:solidFill>
              <a:latin typeface="Tahoma" panose="020B0604030504040204" pitchFamily="34" charset="0"/>
            </a:endParaRPr>
          </a:p>
        </p:txBody>
      </p:sp>
      <p:pic>
        <p:nvPicPr>
          <p:cNvPr id="1029" name="Picture 1" descr="APSCO PPT FooterThin-Hi.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381750"/>
            <a:ext cx="12192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260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hecker/>
  </p:transition>
  <p:timing>
    <p:tnLst>
      <p:par>
        <p:cTn id="1" dur="indefinite" restart="never" nodeType="tmRoot"/>
      </p:par>
    </p:tnLst>
  </p:timing>
  <p:txStyles>
    <p:titleStyle>
      <a:lvl1pPr algn="ctr" rtl="0" eaLnBrk="0" fontAlgn="base" hangingPunct="0">
        <a:spcBef>
          <a:spcPct val="0"/>
        </a:spcBef>
        <a:spcAft>
          <a:spcPct val="0"/>
        </a:spcAft>
        <a:defRPr sz="3200" b="1">
          <a:solidFill>
            <a:srgbClr val="103B9C"/>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200" b="1">
          <a:solidFill>
            <a:srgbClr val="C5D92D"/>
          </a:solidFill>
          <a:latin typeface="Arial" charset="0"/>
        </a:defRPr>
      </a:lvl6pPr>
      <a:lvl7pPr marL="914400" algn="ctr" rtl="0" fontAlgn="base">
        <a:spcBef>
          <a:spcPct val="0"/>
        </a:spcBef>
        <a:spcAft>
          <a:spcPct val="0"/>
        </a:spcAft>
        <a:defRPr sz="3200" b="1">
          <a:solidFill>
            <a:srgbClr val="C5D92D"/>
          </a:solidFill>
          <a:latin typeface="Arial" charset="0"/>
        </a:defRPr>
      </a:lvl7pPr>
      <a:lvl8pPr marL="1371600" algn="ctr" rtl="0" fontAlgn="base">
        <a:spcBef>
          <a:spcPct val="0"/>
        </a:spcBef>
        <a:spcAft>
          <a:spcPct val="0"/>
        </a:spcAft>
        <a:defRPr sz="3200" b="1">
          <a:solidFill>
            <a:srgbClr val="C5D92D"/>
          </a:solidFill>
          <a:latin typeface="Arial" charset="0"/>
        </a:defRPr>
      </a:lvl8pPr>
      <a:lvl9pPr marL="1828800" algn="ctr" rtl="0" fontAlgn="base">
        <a:spcBef>
          <a:spcPct val="0"/>
        </a:spcBef>
        <a:spcAft>
          <a:spcPct val="0"/>
        </a:spcAft>
        <a:defRPr sz="3200" b="1">
          <a:solidFill>
            <a:srgbClr val="C5D92D"/>
          </a:solidFill>
          <a:latin typeface="Arial" charset="0"/>
        </a:defRPr>
      </a:lvl9pPr>
    </p:titleStyle>
    <p:bodyStyle>
      <a:lvl1pPr marL="444500" indent="-444500" algn="l" rtl="0" eaLnBrk="0" fontAlgn="base" hangingPunct="0">
        <a:spcBef>
          <a:spcPct val="20000"/>
        </a:spcBef>
        <a:spcAft>
          <a:spcPct val="0"/>
        </a:spcAft>
        <a:buClr>
          <a:srgbClr val="F47120"/>
        </a:buClr>
        <a:buFont typeface="Arial" panose="020B0604020202020204" pitchFamily="34" charset="0"/>
        <a:buChar char="•"/>
        <a:defRPr sz="2400">
          <a:solidFill>
            <a:srgbClr val="32454A"/>
          </a:solidFill>
          <a:latin typeface="+mn-lt"/>
          <a:ea typeface="MS PGothic" panose="020B0600070205080204" pitchFamily="34" charset="-128"/>
          <a:cs typeface="ＭＳ Ｐゴシック" charset="0"/>
        </a:defRPr>
      </a:lvl1pPr>
      <a:lvl2pPr marL="1008063"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41605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824038"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232025"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689225" indent="-228600" algn="l" rtl="0" fontAlgn="base">
        <a:spcBef>
          <a:spcPct val="20000"/>
        </a:spcBef>
        <a:spcAft>
          <a:spcPct val="0"/>
        </a:spcAft>
        <a:buChar char="»"/>
        <a:defRPr sz="2000">
          <a:solidFill>
            <a:schemeClr val="tx1"/>
          </a:solidFill>
          <a:latin typeface="+mn-lt"/>
        </a:defRPr>
      </a:lvl6pPr>
      <a:lvl7pPr marL="3146425" indent="-228600" algn="l" rtl="0" fontAlgn="base">
        <a:spcBef>
          <a:spcPct val="20000"/>
        </a:spcBef>
        <a:spcAft>
          <a:spcPct val="0"/>
        </a:spcAft>
        <a:buChar char="»"/>
        <a:defRPr sz="2000">
          <a:solidFill>
            <a:schemeClr val="tx1"/>
          </a:solidFill>
          <a:latin typeface="+mn-lt"/>
        </a:defRPr>
      </a:lvl7pPr>
      <a:lvl8pPr marL="3603625" indent="-228600" algn="l" rtl="0" fontAlgn="base">
        <a:spcBef>
          <a:spcPct val="20000"/>
        </a:spcBef>
        <a:spcAft>
          <a:spcPct val="0"/>
        </a:spcAft>
        <a:buChar char="»"/>
        <a:defRPr sz="2000">
          <a:solidFill>
            <a:schemeClr val="tx1"/>
          </a:solidFill>
          <a:latin typeface="+mn-lt"/>
        </a:defRPr>
      </a:lvl8pPr>
      <a:lvl9pPr marL="4060825"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609600" y="1158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609600" y="1196975"/>
            <a:ext cx="10972800"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030" name="Text Box 4"/>
          <p:cNvSpPr txBox="1">
            <a:spLocks noChangeArrowheads="1"/>
          </p:cNvSpPr>
          <p:nvPr userDrawn="1"/>
        </p:nvSpPr>
        <p:spPr bwMode="auto">
          <a:xfrm>
            <a:off x="596900" y="5603876"/>
            <a:ext cx="184731" cy="369332"/>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defRPr/>
            </a:pPr>
            <a:endParaRPr lang="en-US" sz="1800" dirty="0" smtClean="0">
              <a:solidFill>
                <a:srgbClr val="000000"/>
              </a:solidFill>
              <a:latin typeface="Tahoma" panose="020B0604030504040204" pitchFamily="34" charset="0"/>
            </a:endParaRPr>
          </a:p>
        </p:txBody>
      </p:sp>
      <p:pic>
        <p:nvPicPr>
          <p:cNvPr id="1029" name="Picture 1" descr="APSCO PPT FooterThin-Hi.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381750"/>
            <a:ext cx="12192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3736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hecker/>
  </p:transition>
  <p:timing>
    <p:tnLst>
      <p:par>
        <p:cTn id="1" dur="indefinite" restart="never" nodeType="tmRoot"/>
      </p:par>
    </p:tnLst>
  </p:timing>
  <p:txStyles>
    <p:titleStyle>
      <a:lvl1pPr algn="ctr" rtl="0" eaLnBrk="0" fontAlgn="base" hangingPunct="0">
        <a:spcBef>
          <a:spcPct val="0"/>
        </a:spcBef>
        <a:spcAft>
          <a:spcPct val="0"/>
        </a:spcAft>
        <a:defRPr sz="3200" b="1">
          <a:solidFill>
            <a:srgbClr val="103B9C"/>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200" b="1">
          <a:solidFill>
            <a:srgbClr val="C5D92D"/>
          </a:solidFill>
          <a:latin typeface="Arial" charset="0"/>
        </a:defRPr>
      </a:lvl6pPr>
      <a:lvl7pPr marL="914400" algn="ctr" rtl="0" fontAlgn="base">
        <a:spcBef>
          <a:spcPct val="0"/>
        </a:spcBef>
        <a:spcAft>
          <a:spcPct val="0"/>
        </a:spcAft>
        <a:defRPr sz="3200" b="1">
          <a:solidFill>
            <a:srgbClr val="C5D92D"/>
          </a:solidFill>
          <a:latin typeface="Arial" charset="0"/>
        </a:defRPr>
      </a:lvl7pPr>
      <a:lvl8pPr marL="1371600" algn="ctr" rtl="0" fontAlgn="base">
        <a:spcBef>
          <a:spcPct val="0"/>
        </a:spcBef>
        <a:spcAft>
          <a:spcPct val="0"/>
        </a:spcAft>
        <a:defRPr sz="3200" b="1">
          <a:solidFill>
            <a:srgbClr val="C5D92D"/>
          </a:solidFill>
          <a:latin typeface="Arial" charset="0"/>
        </a:defRPr>
      </a:lvl8pPr>
      <a:lvl9pPr marL="1828800" algn="ctr" rtl="0" fontAlgn="base">
        <a:spcBef>
          <a:spcPct val="0"/>
        </a:spcBef>
        <a:spcAft>
          <a:spcPct val="0"/>
        </a:spcAft>
        <a:defRPr sz="3200" b="1">
          <a:solidFill>
            <a:srgbClr val="C5D92D"/>
          </a:solidFill>
          <a:latin typeface="Arial" charset="0"/>
        </a:defRPr>
      </a:lvl9pPr>
    </p:titleStyle>
    <p:bodyStyle>
      <a:lvl1pPr marL="444500" indent="-444500" algn="l" rtl="0" eaLnBrk="0" fontAlgn="base" hangingPunct="0">
        <a:spcBef>
          <a:spcPct val="20000"/>
        </a:spcBef>
        <a:spcAft>
          <a:spcPct val="0"/>
        </a:spcAft>
        <a:buClr>
          <a:srgbClr val="F47120"/>
        </a:buClr>
        <a:buFont typeface="Arial" panose="020B0604020202020204" pitchFamily="34" charset="0"/>
        <a:buChar char="•"/>
        <a:defRPr sz="2400">
          <a:solidFill>
            <a:srgbClr val="32454A"/>
          </a:solidFill>
          <a:latin typeface="+mn-lt"/>
          <a:ea typeface="MS PGothic" panose="020B0600070205080204" pitchFamily="34" charset="-128"/>
          <a:cs typeface="ＭＳ Ｐゴシック" charset="0"/>
        </a:defRPr>
      </a:lvl1pPr>
      <a:lvl2pPr marL="1008063"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41605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824038"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232025"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689225" indent="-228600" algn="l" rtl="0" fontAlgn="base">
        <a:spcBef>
          <a:spcPct val="20000"/>
        </a:spcBef>
        <a:spcAft>
          <a:spcPct val="0"/>
        </a:spcAft>
        <a:buChar char="»"/>
        <a:defRPr sz="2000">
          <a:solidFill>
            <a:schemeClr val="tx1"/>
          </a:solidFill>
          <a:latin typeface="+mn-lt"/>
        </a:defRPr>
      </a:lvl6pPr>
      <a:lvl7pPr marL="3146425" indent="-228600" algn="l" rtl="0" fontAlgn="base">
        <a:spcBef>
          <a:spcPct val="20000"/>
        </a:spcBef>
        <a:spcAft>
          <a:spcPct val="0"/>
        </a:spcAft>
        <a:buChar char="»"/>
        <a:defRPr sz="2000">
          <a:solidFill>
            <a:schemeClr val="tx1"/>
          </a:solidFill>
          <a:latin typeface="+mn-lt"/>
        </a:defRPr>
      </a:lvl7pPr>
      <a:lvl8pPr marL="3603625" indent="-228600" algn="l" rtl="0" fontAlgn="base">
        <a:spcBef>
          <a:spcPct val="20000"/>
        </a:spcBef>
        <a:spcAft>
          <a:spcPct val="0"/>
        </a:spcAft>
        <a:buChar char="»"/>
        <a:defRPr sz="2000">
          <a:solidFill>
            <a:schemeClr val="tx1"/>
          </a:solidFill>
          <a:latin typeface="+mn-lt"/>
        </a:defRPr>
      </a:lvl8pPr>
      <a:lvl9pPr marL="4060825"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609600" y="1158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609600" y="1196975"/>
            <a:ext cx="10972800"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p:txBody>
      </p:sp>
      <p:sp>
        <p:nvSpPr>
          <p:cNvPr id="1030" name="Text Box 4"/>
          <p:cNvSpPr txBox="1">
            <a:spLocks noChangeArrowheads="1"/>
          </p:cNvSpPr>
          <p:nvPr userDrawn="1"/>
        </p:nvSpPr>
        <p:spPr bwMode="auto">
          <a:xfrm>
            <a:off x="596900" y="5603876"/>
            <a:ext cx="184731" cy="369332"/>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defRPr/>
            </a:pPr>
            <a:endParaRPr lang="en-US" sz="1800" smtClean="0">
              <a:solidFill>
                <a:srgbClr val="000000"/>
              </a:solidFill>
              <a:latin typeface="Tahoma" panose="020B0604030504040204" pitchFamily="34" charset="0"/>
            </a:endParaRPr>
          </a:p>
        </p:txBody>
      </p:sp>
      <p:pic>
        <p:nvPicPr>
          <p:cNvPr id="1029" name="Picture 1" descr="APSCO PPT FooterThin-Hi.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381750"/>
            <a:ext cx="12192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1730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checker/>
  </p:transition>
  <p:timing>
    <p:tnLst>
      <p:par>
        <p:cTn id="1" dur="indefinite" restart="never" nodeType="tmRoot"/>
      </p:par>
    </p:tnLst>
  </p:timing>
  <p:txStyles>
    <p:titleStyle>
      <a:lvl1pPr algn="ctr" rtl="0" eaLnBrk="0" fontAlgn="base" hangingPunct="0">
        <a:spcBef>
          <a:spcPct val="0"/>
        </a:spcBef>
        <a:spcAft>
          <a:spcPct val="0"/>
        </a:spcAft>
        <a:defRPr sz="3200" b="1">
          <a:solidFill>
            <a:srgbClr val="103B9C"/>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rgbClr val="103B9C"/>
          </a:solidFill>
          <a:latin typeface="Arial" charset="0"/>
          <a:ea typeface="MS PGothic" panose="020B0600070205080204" pitchFamily="34" charset="-128"/>
          <a:cs typeface="ＭＳ Ｐゴシック" charset="0"/>
        </a:defRPr>
      </a:lvl5pPr>
      <a:lvl6pPr marL="457200" algn="ctr" rtl="0" fontAlgn="base">
        <a:spcBef>
          <a:spcPct val="0"/>
        </a:spcBef>
        <a:spcAft>
          <a:spcPct val="0"/>
        </a:spcAft>
        <a:defRPr sz="3200" b="1">
          <a:solidFill>
            <a:srgbClr val="C5D92D"/>
          </a:solidFill>
          <a:latin typeface="Arial" charset="0"/>
        </a:defRPr>
      </a:lvl6pPr>
      <a:lvl7pPr marL="914400" algn="ctr" rtl="0" fontAlgn="base">
        <a:spcBef>
          <a:spcPct val="0"/>
        </a:spcBef>
        <a:spcAft>
          <a:spcPct val="0"/>
        </a:spcAft>
        <a:defRPr sz="3200" b="1">
          <a:solidFill>
            <a:srgbClr val="C5D92D"/>
          </a:solidFill>
          <a:latin typeface="Arial" charset="0"/>
        </a:defRPr>
      </a:lvl7pPr>
      <a:lvl8pPr marL="1371600" algn="ctr" rtl="0" fontAlgn="base">
        <a:spcBef>
          <a:spcPct val="0"/>
        </a:spcBef>
        <a:spcAft>
          <a:spcPct val="0"/>
        </a:spcAft>
        <a:defRPr sz="3200" b="1">
          <a:solidFill>
            <a:srgbClr val="C5D92D"/>
          </a:solidFill>
          <a:latin typeface="Arial" charset="0"/>
        </a:defRPr>
      </a:lvl8pPr>
      <a:lvl9pPr marL="1828800" algn="ctr" rtl="0" fontAlgn="base">
        <a:spcBef>
          <a:spcPct val="0"/>
        </a:spcBef>
        <a:spcAft>
          <a:spcPct val="0"/>
        </a:spcAft>
        <a:defRPr sz="3200" b="1">
          <a:solidFill>
            <a:srgbClr val="C5D92D"/>
          </a:solidFill>
          <a:latin typeface="Arial" charset="0"/>
        </a:defRPr>
      </a:lvl9pPr>
    </p:titleStyle>
    <p:bodyStyle>
      <a:lvl1pPr marL="444500" indent="-444500" algn="l" rtl="0" eaLnBrk="0" fontAlgn="base" hangingPunct="0">
        <a:spcBef>
          <a:spcPct val="20000"/>
        </a:spcBef>
        <a:spcAft>
          <a:spcPct val="0"/>
        </a:spcAft>
        <a:buClr>
          <a:srgbClr val="F47120"/>
        </a:buClr>
        <a:buFont typeface="Arial" panose="020B0604020202020204" pitchFamily="34" charset="0"/>
        <a:buChar char="•"/>
        <a:defRPr sz="2400">
          <a:solidFill>
            <a:srgbClr val="32454A"/>
          </a:solidFill>
          <a:latin typeface="+mn-lt"/>
          <a:ea typeface="MS PGothic" panose="020B0600070205080204" pitchFamily="34" charset="-128"/>
          <a:cs typeface="ＭＳ Ｐゴシック" charset="0"/>
        </a:defRPr>
      </a:lvl1pPr>
      <a:lvl2pPr marL="1008063"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41605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824038"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232025"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689225" indent="-228600" algn="l" rtl="0" fontAlgn="base">
        <a:spcBef>
          <a:spcPct val="20000"/>
        </a:spcBef>
        <a:spcAft>
          <a:spcPct val="0"/>
        </a:spcAft>
        <a:buChar char="»"/>
        <a:defRPr sz="2000">
          <a:solidFill>
            <a:schemeClr val="tx1"/>
          </a:solidFill>
          <a:latin typeface="+mn-lt"/>
        </a:defRPr>
      </a:lvl6pPr>
      <a:lvl7pPr marL="3146425" indent="-228600" algn="l" rtl="0" fontAlgn="base">
        <a:spcBef>
          <a:spcPct val="20000"/>
        </a:spcBef>
        <a:spcAft>
          <a:spcPct val="0"/>
        </a:spcAft>
        <a:buChar char="»"/>
        <a:defRPr sz="2000">
          <a:solidFill>
            <a:schemeClr val="tx1"/>
          </a:solidFill>
          <a:latin typeface="+mn-lt"/>
        </a:defRPr>
      </a:lvl7pPr>
      <a:lvl8pPr marL="3603625" indent="-228600" algn="l" rtl="0" fontAlgn="base">
        <a:spcBef>
          <a:spcPct val="20000"/>
        </a:spcBef>
        <a:spcAft>
          <a:spcPct val="0"/>
        </a:spcAft>
        <a:buChar char="»"/>
        <a:defRPr sz="2000">
          <a:solidFill>
            <a:schemeClr val="tx1"/>
          </a:solidFill>
          <a:latin typeface="+mn-lt"/>
        </a:defRPr>
      </a:lvl8pPr>
      <a:lvl9pPr marL="4060825"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609600" y="11588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4"/>
          <p:cNvSpPr>
            <a:spLocks noGrp="1" noChangeArrowheads="1"/>
          </p:cNvSpPr>
          <p:nvPr>
            <p:ph type="body" idx="1"/>
          </p:nvPr>
        </p:nvSpPr>
        <p:spPr bwMode="auto">
          <a:xfrm>
            <a:off x="609600" y="1196975"/>
            <a:ext cx="10972800" cy="492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p:txBody>
      </p:sp>
      <p:sp>
        <p:nvSpPr>
          <p:cNvPr id="1030" name="Text Box 4"/>
          <p:cNvSpPr txBox="1">
            <a:spLocks noChangeArrowheads="1"/>
          </p:cNvSpPr>
          <p:nvPr userDrawn="1"/>
        </p:nvSpPr>
        <p:spPr bwMode="auto">
          <a:xfrm>
            <a:off x="596900" y="5603876"/>
            <a:ext cx="184731" cy="369332"/>
          </a:xfrm>
          <a:prstGeom prst="rect">
            <a:avLst/>
          </a:prstGeom>
          <a:noFill/>
          <a:ln>
            <a:noFill/>
          </a:ln>
          <a:extLst>
            <a:ext uri="{909E8E84-426E-40dd-AFC4-6F175D3DCCD1}"/>
            <a:ext uri="{91240B29-F687-4f45-9708-019B960494DF}"/>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defRPr/>
            </a:pPr>
            <a:endParaRPr lang="en-US" sz="1800" dirty="0" smtClean="0">
              <a:solidFill>
                <a:srgbClr val="000000"/>
              </a:solidFill>
              <a:latin typeface="Tahoma" panose="020B0604030504040204" pitchFamily="34" charset="0"/>
            </a:endParaRPr>
          </a:p>
        </p:txBody>
      </p:sp>
      <p:pic>
        <p:nvPicPr>
          <p:cNvPr id="2053" name="Picture 1" descr="APSCO PPT FooterThin-Hi.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381750"/>
            <a:ext cx="12192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42991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hecker/>
  </p:transition>
  <p:timing>
    <p:tnLst>
      <p:par>
        <p:cTn id="1" dur="indefinite" restart="never" nodeType="tmRoot"/>
      </p:par>
    </p:tnLst>
  </p:timing>
  <p:txStyles>
    <p:titleStyle>
      <a:lvl1pPr algn="ctr" rtl="0" eaLnBrk="0" fontAlgn="base" hangingPunct="0">
        <a:spcBef>
          <a:spcPct val="0"/>
        </a:spcBef>
        <a:spcAft>
          <a:spcPct val="0"/>
        </a:spcAft>
        <a:defRPr sz="3200" b="1">
          <a:solidFill>
            <a:srgbClr val="103B9C"/>
          </a:solidFill>
          <a:latin typeface="+mj-lt"/>
          <a:ea typeface="ＭＳ Ｐゴシック" panose="020B0600070205080204" pitchFamily="34" charset="-128"/>
          <a:cs typeface="ＭＳ Ｐゴシック" charset="0"/>
        </a:defRPr>
      </a:lvl1pPr>
      <a:lvl2pPr algn="ctr" rtl="0" eaLnBrk="0" fontAlgn="base" hangingPunct="0">
        <a:spcBef>
          <a:spcPct val="0"/>
        </a:spcBef>
        <a:spcAft>
          <a:spcPct val="0"/>
        </a:spcAft>
        <a:defRPr sz="3200" b="1">
          <a:solidFill>
            <a:srgbClr val="103B9C"/>
          </a:solidFill>
          <a:latin typeface="Arial" charset="0"/>
          <a:ea typeface="ＭＳ Ｐゴシック" panose="020B0600070205080204" pitchFamily="34" charset="-128"/>
          <a:cs typeface="ＭＳ Ｐゴシック" charset="0"/>
        </a:defRPr>
      </a:lvl2pPr>
      <a:lvl3pPr algn="ctr" rtl="0" eaLnBrk="0" fontAlgn="base" hangingPunct="0">
        <a:spcBef>
          <a:spcPct val="0"/>
        </a:spcBef>
        <a:spcAft>
          <a:spcPct val="0"/>
        </a:spcAft>
        <a:defRPr sz="3200" b="1">
          <a:solidFill>
            <a:srgbClr val="103B9C"/>
          </a:solidFill>
          <a:latin typeface="Arial" charset="0"/>
          <a:ea typeface="ＭＳ Ｐゴシック" panose="020B0600070205080204" pitchFamily="34" charset="-128"/>
          <a:cs typeface="ＭＳ Ｐゴシック" charset="0"/>
        </a:defRPr>
      </a:lvl3pPr>
      <a:lvl4pPr algn="ctr" rtl="0" eaLnBrk="0" fontAlgn="base" hangingPunct="0">
        <a:spcBef>
          <a:spcPct val="0"/>
        </a:spcBef>
        <a:spcAft>
          <a:spcPct val="0"/>
        </a:spcAft>
        <a:defRPr sz="3200" b="1">
          <a:solidFill>
            <a:srgbClr val="103B9C"/>
          </a:solidFill>
          <a:latin typeface="Arial" charset="0"/>
          <a:ea typeface="ＭＳ Ｐゴシック" panose="020B0600070205080204" pitchFamily="34" charset="-128"/>
          <a:cs typeface="ＭＳ Ｐゴシック" charset="0"/>
        </a:defRPr>
      </a:lvl4pPr>
      <a:lvl5pPr algn="ctr" rtl="0" eaLnBrk="0" fontAlgn="base" hangingPunct="0">
        <a:spcBef>
          <a:spcPct val="0"/>
        </a:spcBef>
        <a:spcAft>
          <a:spcPct val="0"/>
        </a:spcAft>
        <a:defRPr sz="3200" b="1">
          <a:solidFill>
            <a:srgbClr val="103B9C"/>
          </a:solidFill>
          <a:latin typeface="Arial" charset="0"/>
          <a:ea typeface="ＭＳ Ｐゴシック" panose="020B0600070205080204" pitchFamily="34" charset="-128"/>
          <a:cs typeface="ＭＳ Ｐゴシック" charset="0"/>
        </a:defRPr>
      </a:lvl5pPr>
      <a:lvl6pPr marL="457200" algn="ctr" rtl="0" fontAlgn="base">
        <a:spcBef>
          <a:spcPct val="0"/>
        </a:spcBef>
        <a:spcAft>
          <a:spcPct val="0"/>
        </a:spcAft>
        <a:defRPr sz="3200" b="1">
          <a:solidFill>
            <a:srgbClr val="C5D92D"/>
          </a:solidFill>
          <a:latin typeface="Arial" charset="0"/>
        </a:defRPr>
      </a:lvl6pPr>
      <a:lvl7pPr marL="914400" algn="ctr" rtl="0" fontAlgn="base">
        <a:spcBef>
          <a:spcPct val="0"/>
        </a:spcBef>
        <a:spcAft>
          <a:spcPct val="0"/>
        </a:spcAft>
        <a:defRPr sz="3200" b="1">
          <a:solidFill>
            <a:srgbClr val="C5D92D"/>
          </a:solidFill>
          <a:latin typeface="Arial" charset="0"/>
        </a:defRPr>
      </a:lvl7pPr>
      <a:lvl8pPr marL="1371600" algn="ctr" rtl="0" fontAlgn="base">
        <a:spcBef>
          <a:spcPct val="0"/>
        </a:spcBef>
        <a:spcAft>
          <a:spcPct val="0"/>
        </a:spcAft>
        <a:defRPr sz="3200" b="1">
          <a:solidFill>
            <a:srgbClr val="C5D92D"/>
          </a:solidFill>
          <a:latin typeface="Arial" charset="0"/>
        </a:defRPr>
      </a:lvl8pPr>
      <a:lvl9pPr marL="1828800" algn="ctr" rtl="0" fontAlgn="base">
        <a:spcBef>
          <a:spcPct val="0"/>
        </a:spcBef>
        <a:spcAft>
          <a:spcPct val="0"/>
        </a:spcAft>
        <a:defRPr sz="3200" b="1">
          <a:solidFill>
            <a:srgbClr val="C5D92D"/>
          </a:solidFill>
          <a:latin typeface="Arial" charset="0"/>
        </a:defRPr>
      </a:lvl9pPr>
    </p:titleStyle>
    <p:bodyStyle>
      <a:lvl1pPr marL="444500" indent="-444500" algn="l" rtl="0" eaLnBrk="0" fontAlgn="base" hangingPunct="0">
        <a:spcBef>
          <a:spcPct val="20000"/>
        </a:spcBef>
        <a:spcAft>
          <a:spcPct val="0"/>
        </a:spcAft>
        <a:buClr>
          <a:srgbClr val="F47120"/>
        </a:buClr>
        <a:buFont typeface="Arial" panose="020B0604020202020204" pitchFamily="34" charset="0"/>
        <a:buChar char="•"/>
        <a:defRPr sz="2400">
          <a:solidFill>
            <a:srgbClr val="32454A"/>
          </a:solidFill>
          <a:latin typeface="+mn-lt"/>
          <a:ea typeface="ＭＳ Ｐゴシック" panose="020B0600070205080204" pitchFamily="34" charset="-128"/>
          <a:cs typeface="ＭＳ Ｐゴシック" charset="0"/>
        </a:defRPr>
      </a:lvl1pPr>
      <a:lvl2pPr marL="1008063" indent="-285750" algn="l" rtl="0" eaLnBrk="0" fontAlgn="base" hangingPunct="0">
        <a:spcBef>
          <a:spcPct val="20000"/>
        </a:spcBef>
        <a:spcAft>
          <a:spcPct val="0"/>
        </a:spcAft>
        <a:buChar char="–"/>
        <a:defRPr sz="2800">
          <a:solidFill>
            <a:schemeClr val="tx1"/>
          </a:solidFill>
          <a:latin typeface="+mn-lt"/>
          <a:ea typeface="ＭＳ Ｐゴシック" panose="020B0600070205080204" pitchFamily="34" charset="-128"/>
        </a:defRPr>
      </a:lvl2pPr>
      <a:lvl3pPr marL="1416050" indent="-228600" algn="l" rtl="0" eaLnBrk="0" fontAlgn="base" hangingPunct="0">
        <a:spcBef>
          <a:spcPct val="20000"/>
        </a:spcBef>
        <a:spcAft>
          <a:spcPct val="0"/>
        </a:spcAft>
        <a:buChar char="•"/>
        <a:defRPr sz="2400">
          <a:solidFill>
            <a:schemeClr val="tx1"/>
          </a:solidFill>
          <a:latin typeface="+mn-lt"/>
          <a:ea typeface="ＭＳ Ｐゴシック" panose="020B0600070205080204" pitchFamily="34" charset="-128"/>
        </a:defRPr>
      </a:lvl3pPr>
      <a:lvl4pPr marL="1824038" indent="-228600" algn="l" rtl="0" eaLnBrk="0" fontAlgn="base" hangingPunct="0">
        <a:spcBef>
          <a:spcPct val="20000"/>
        </a:spcBef>
        <a:spcAft>
          <a:spcPct val="0"/>
        </a:spcAft>
        <a:buChar char="–"/>
        <a:defRPr sz="2000">
          <a:solidFill>
            <a:schemeClr val="tx1"/>
          </a:solidFill>
          <a:latin typeface="+mn-lt"/>
          <a:ea typeface="ＭＳ Ｐゴシック" panose="020B0600070205080204" pitchFamily="34" charset="-128"/>
        </a:defRPr>
      </a:lvl4pPr>
      <a:lvl5pPr marL="2232025" indent="-228600" algn="l" rtl="0" eaLnBrk="0" fontAlgn="base" hangingPunct="0">
        <a:spcBef>
          <a:spcPct val="20000"/>
        </a:spcBef>
        <a:spcAft>
          <a:spcPct val="0"/>
        </a:spcAft>
        <a:buChar char="»"/>
        <a:defRPr sz="2000">
          <a:solidFill>
            <a:schemeClr val="tx1"/>
          </a:solidFill>
          <a:latin typeface="+mn-lt"/>
          <a:ea typeface="ＭＳ Ｐゴシック" panose="020B0600070205080204" pitchFamily="34" charset="-128"/>
        </a:defRPr>
      </a:lvl5pPr>
      <a:lvl6pPr marL="2689225" indent="-228600" algn="l" rtl="0" fontAlgn="base">
        <a:spcBef>
          <a:spcPct val="20000"/>
        </a:spcBef>
        <a:spcAft>
          <a:spcPct val="0"/>
        </a:spcAft>
        <a:buChar char="»"/>
        <a:defRPr sz="2000">
          <a:solidFill>
            <a:schemeClr val="tx1"/>
          </a:solidFill>
          <a:latin typeface="+mn-lt"/>
        </a:defRPr>
      </a:lvl6pPr>
      <a:lvl7pPr marL="3146425" indent="-228600" algn="l" rtl="0" fontAlgn="base">
        <a:spcBef>
          <a:spcPct val="20000"/>
        </a:spcBef>
        <a:spcAft>
          <a:spcPct val="0"/>
        </a:spcAft>
        <a:buChar char="»"/>
        <a:defRPr sz="2000">
          <a:solidFill>
            <a:schemeClr val="tx1"/>
          </a:solidFill>
          <a:latin typeface="+mn-lt"/>
        </a:defRPr>
      </a:lvl7pPr>
      <a:lvl8pPr marL="3603625" indent="-228600" algn="l" rtl="0" fontAlgn="base">
        <a:spcBef>
          <a:spcPct val="20000"/>
        </a:spcBef>
        <a:spcAft>
          <a:spcPct val="0"/>
        </a:spcAft>
        <a:buChar char="»"/>
        <a:defRPr sz="2000">
          <a:solidFill>
            <a:schemeClr val="tx1"/>
          </a:solidFill>
          <a:latin typeface="+mn-lt"/>
        </a:defRPr>
      </a:lvl8pPr>
      <a:lvl9pPr marL="4060825"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14" y="-2277664"/>
            <a:ext cx="12180885" cy="9135664"/>
          </a:xfrm>
          <a:prstGeom prst="rect">
            <a:avLst/>
          </a:prstGeom>
          <a:solidFill>
            <a:srgbClr val="EC761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252931" y="1608136"/>
            <a:ext cx="4302129" cy="2079626"/>
          </a:xfrm>
        </p:spPr>
        <p:txBody>
          <a:bodyPr>
            <a:noAutofit/>
          </a:bodyPr>
          <a:lstStyle/>
          <a:p>
            <a:pPr algn="l">
              <a:spcAft>
                <a:spcPts val="600"/>
              </a:spcAft>
            </a:pPr>
            <a:r>
              <a:rPr lang="en-US" sz="3200" dirty="0">
                <a:solidFill>
                  <a:srgbClr val="FFD642"/>
                </a:solidFill>
                <a:latin typeface="Arial Rounded MT Bold"/>
                <a:cs typeface="Arial Rounded MT Bold"/>
              </a:rPr>
              <a:t/>
            </a:r>
            <a:br>
              <a:rPr lang="en-US" sz="3200" dirty="0">
                <a:solidFill>
                  <a:srgbClr val="FFD642"/>
                </a:solidFill>
                <a:latin typeface="Arial Rounded MT Bold"/>
                <a:cs typeface="Arial Rounded MT Bold"/>
              </a:rPr>
            </a:br>
            <a:r>
              <a:rPr lang="en-US" sz="5400" dirty="0">
                <a:solidFill>
                  <a:srgbClr val="FFFFFF"/>
                </a:solidFill>
                <a:latin typeface="Arial Rounded MT Bold"/>
                <a:cs typeface="Arial Rounded MT Bold"/>
              </a:rPr>
              <a:t>GDPR – What </a:t>
            </a:r>
            <a:r>
              <a:rPr lang="en-US" sz="5400" dirty="0" smtClean="0">
                <a:solidFill>
                  <a:srgbClr val="FFFFFF"/>
                </a:solidFill>
                <a:latin typeface="Arial Rounded MT Bold"/>
                <a:cs typeface="Arial Rounded MT Bold"/>
              </a:rPr>
              <a:t>You </a:t>
            </a:r>
            <a:r>
              <a:rPr lang="en-US" sz="5400" dirty="0">
                <a:solidFill>
                  <a:srgbClr val="FFFFFF"/>
                </a:solidFill>
                <a:latin typeface="Arial Rounded MT Bold"/>
                <a:cs typeface="Arial Rounded MT Bold"/>
              </a:rPr>
              <a:t>Need to Know</a:t>
            </a:r>
          </a:p>
        </p:txBody>
      </p:sp>
      <p:sp>
        <p:nvSpPr>
          <p:cNvPr id="3" name="Subtitle 2"/>
          <p:cNvSpPr>
            <a:spLocks noGrp="1"/>
          </p:cNvSpPr>
          <p:nvPr>
            <p:ph type="subTitle" idx="1"/>
          </p:nvPr>
        </p:nvSpPr>
        <p:spPr>
          <a:xfrm>
            <a:off x="1314452" y="4864359"/>
            <a:ext cx="3200400" cy="457200"/>
          </a:xfrm>
        </p:spPr>
        <p:txBody>
          <a:bodyPr>
            <a:noAutofit/>
          </a:bodyPr>
          <a:lstStyle/>
          <a:p>
            <a:pPr algn="l"/>
            <a:r>
              <a:rPr lang="en-US" sz="1600" dirty="0" smtClean="0">
                <a:solidFill>
                  <a:srgbClr val="FFFFFF"/>
                </a:solidFill>
                <a:latin typeface="Arial Rounded MT Bold"/>
                <a:cs typeface="Arial Rounded MT Bold"/>
              </a:rPr>
              <a:t>For the internal use of APSCo members and affiliates only</a:t>
            </a:r>
            <a:endParaRPr lang="en-US" sz="1600" dirty="0">
              <a:solidFill>
                <a:srgbClr val="FFFFFF"/>
              </a:solidFill>
              <a:latin typeface="Arial Rounded MT Bold"/>
              <a:cs typeface="Arial Rounded MT Bold"/>
            </a:endParaRPr>
          </a:p>
        </p:txBody>
      </p:sp>
      <p:sp>
        <p:nvSpPr>
          <p:cNvPr id="5" name="Oval 4"/>
          <p:cNvSpPr/>
          <p:nvPr/>
        </p:nvSpPr>
        <p:spPr>
          <a:xfrm>
            <a:off x="9399220" y="-2427452"/>
            <a:ext cx="3429000" cy="3429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1591" y="39402"/>
            <a:ext cx="1857374" cy="412362"/>
          </a:xfrm>
          <a:prstGeom prst="rect">
            <a:avLst/>
          </a:prstGeom>
        </p:spPr>
      </p:pic>
    </p:spTree>
    <p:extLst>
      <p:ext uri="{BB962C8B-B14F-4D97-AF65-F5344CB8AC3E}">
        <p14:creationId xmlns:p14="http://schemas.microsoft.com/office/powerpoint/2010/main" val="8165462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sp>
        <p:nvSpPr>
          <p:cNvPr id="8" name="Rectangle 3"/>
          <p:cNvSpPr>
            <a:spLocks noChangeArrowheads="1"/>
          </p:cNvSpPr>
          <p:nvPr/>
        </p:nvSpPr>
        <p:spPr bwMode="auto">
          <a:xfrm>
            <a:off x="1313925" y="320202"/>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a:solidFill>
                  <a:srgbClr val="133080"/>
                </a:solidFill>
                <a:latin typeface="Arial Rounded MT Bold" panose="020F0704030504030204" pitchFamily="34" charset="0"/>
                <a:cs typeface="Tahoma" panose="020B0604030504040204" pitchFamily="34" charset="0"/>
              </a:rPr>
              <a:t>GDPR Privacy Notice </a:t>
            </a:r>
            <a:r>
              <a:rPr lang="en-GB" sz="3200" dirty="0" smtClean="0">
                <a:solidFill>
                  <a:srgbClr val="133080"/>
                </a:solidFill>
                <a:latin typeface="Arial Rounded MT Bold" panose="020F0704030504030204" pitchFamily="34" charset="0"/>
                <a:cs typeface="Tahoma" panose="020B0604030504040204" pitchFamily="34" charset="0"/>
              </a:rPr>
              <a:t>– </a:t>
            </a:r>
            <a:r>
              <a:rPr lang="en-GB" sz="3200" dirty="0" smtClean="0">
                <a:solidFill>
                  <a:srgbClr val="EC7616"/>
                </a:solidFill>
                <a:latin typeface="Arial Rounded MT Bold" panose="020F0704030504030204" pitchFamily="34" charset="0"/>
                <a:cs typeface="Tahoma" panose="020B0604030504040204" pitchFamily="34" charset="0"/>
              </a:rPr>
              <a:t>Key Contents</a:t>
            </a:r>
            <a:endParaRPr lang="en-US" sz="3200" dirty="0">
              <a:solidFill>
                <a:srgbClr val="EC7616"/>
              </a:solidFill>
              <a:latin typeface="Tahoma" panose="020B0604030504040204" pitchFamily="34" charset="0"/>
              <a:cs typeface="Tahoma" panose="020B0604030504040204" pitchFamily="34" charset="0"/>
            </a:endParaRPr>
          </a:p>
        </p:txBody>
      </p:sp>
      <p:sp>
        <p:nvSpPr>
          <p:cNvPr id="9" name="Rectangle 8"/>
          <p:cNvSpPr>
            <a:spLocks noChangeArrowheads="1"/>
          </p:cNvSpPr>
          <p:nvPr/>
        </p:nvSpPr>
        <p:spPr bwMode="auto">
          <a:xfrm>
            <a:off x="1296953" y="1844824"/>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Contact details and name of DPO or person responsible for data</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Purpose and legal basis for processing</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Explanation of </a:t>
            </a:r>
            <a:r>
              <a:rPr lang="en-GB" sz="2400" dirty="0" smtClean="0">
                <a:solidFill>
                  <a:srgbClr val="133080"/>
                </a:solidFill>
                <a:latin typeface="Arial" pitchFamily="34"/>
                <a:ea typeface="MS PGothic" pitchFamily="34"/>
                <a:cs typeface="Arial" pitchFamily="34"/>
              </a:rPr>
              <a:t>our </a:t>
            </a:r>
            <a:r>
              <a:rPr lang="en-GB" sz="2400" dirty="0">
                <a:solidFill>
                  <a:srgbClr val="133080"/>
                </a:solidFill>
                <a:latin typeface="Arial" pitchFamily="34"/>
                <a:ea typeface="MS PGothic" pitchFamily="34"/>
                <a:cs typeface="Arial" pitchFamily="34"/>
              </a:rPr>
              <a:t>Legitimate Business Interests</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Categories of personal data kept</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Categories of recipients of the personal </a:t>
            </a:r>
            <a:r>
              <a:rPr lang="en-GB" sz="2400" dirty="0" smtClean="0">
                <a:solidFill>
                  <a:srgbClr val="133080"/>
                </a:solidFill>
                <a:latin typeface="Arial" pitchFamily="34"/>
                <a:ea typeface="MS PGothic" pitchFamily="34"/>
                <a:cs typeface="Arial" pitchFamily="34"/>
              </a:rPr>
              <a:t>data</a:t>
            </a: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Transfer to third parties and out of EEA</a:t>
            </a: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Data security </a:t>
            </a:r>
            <a:endParaRPr lang="en-GB" sz="2400" dirty="0">
              <a:solidFill>
                <a:srgbClr val="133080"/>
              </a:solidFill>
              <a:latin typeface="Arial" pitchFamily="34"/>
              <a:ea typeface="MS PGothic" pitchFamily="34"/>
              <a:cs typeface="Arial" pitchFamily="34"/>
            </a:endParaRP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spTree>
    <p:extLst>
      <p:ext uri="{BB962C8B-B14F-4D97-AF65-F5344CB8AC3E}">
        <p14:creationId xmlns:p14="http://schemas.microsoft.com/office/powerpoint/2010/main" val="2080751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242890" y="548680"/>
            <a:ext cx="8001000" cy="5406752"/>
            <a:chOff x="468313" y="0"/>
            <a:chExt cx="8001000" cy="5406752"/>
          </a:xfrm>
        </p:grpSpPr>
        <p:sp>
          <p:nvSpPr>
            <p:cNvPr id="9" name="Rectangle 3"/>
            <p:cNvSpPr>
              <a:spLocks noChangeArrowheads="1"/>
            </p:cNvSpPr>
            <p:nvPr/>
          </p:nvSpPr>
          <p:spPr bwMode="auto">
            <a:xfrm>
              <a:off x="468313" y="0"/>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a:solidFill>
                    <a:srgbClr val="133080"/>
                  </a:solidFill>
                  <a:latin typeface="Arial Rounded MT Bold" panose="020F0704030504030204" pitchFamily="34" charset="0"/>
                  <a:cs typeface="Tahoma" panose="020B0604030504040204" pitchFamily="34" charset="0"/>
                </a:rPr>
                <a:t>GDPR Privacy Notice </a:t>
              </a:r>
              <a:r>
                <a:rPr lang="en-GB" sz="3200" dirty="0" smtClean="0">
                  <a:solidFill>
                    <a:srgbClr val="133080"/>
                  </a:solidFill>
                  <a:latin typeface="Arial Rounded MT Bold" panose="020F0704030504030204" pitchFamily="34" charset="0"/>
                  <a:cs typeface="Tahoma" panose="020B0604030504040204" pitchFamily="34" charset="0"/>
                </a:rPr>
                <a:t>– </a:t>
              </a:r>
              <a:r>
                <a:rPr lang="en-GB" sz="3200" dirty="0" smtClean="0">
                  <a:solidFill>
                    <a:srgbClr val="EC7616"/>
                  </a:solidFill>
                  <a:latin typeface="Arial Rounded MT Bold" panose="020F0704030504030204" pitchFamily="34" charset="0"/>
                  <a:cs typeface="Tahoma" panose="020B0604030504040204" pitchFamily="34" charset="0"/>
                </a:rPr>
                <a:t>Key Contents</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468313" y="1368152"/>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dirty="0">
                  <a:solidFill>
                    <a:srgbClr val="133080"/>
                  </a:solidFill>
                  <a:latin typeface="Arial" pitchFamily="34"/>
                  <a:ea typeface="MS PGothic" pitchFamily="34"/>
                  <a:cs typeface="Arial" pitchFamily="34"/>
                </a:rPr>
                <a:t>Retention periods or criteria used to determine retention periods </a:t>
              </a:r>
            </a:p>
            <a:p>
              <a:pPr>
                <a:spcBef>
                  <a:spcPts val="600"/>
                </a:spcBef>
                <a:buSzPts val="2398"/>
                <a:buBlip>
                  <a:blip r:embed="rId4"/>
                </a:buBlip>
                <a:defRPr sz="1800" b="0" i="0" u="none" strike="noStrike" kern="0" cap="none" spc="0" baseline="0">
                  <a:solidFill>
                    <a:srgbClr val="000000"/>
                  </a:solidFill>
                  <a:uFillTx/>
                </a:defRPr>
              </a:pPr>
              <a:r>
                <a:rPr lang="en-GB" sz="2200" dirty="0">
                  <a:solidFill>
                    <a:srgbClr val="133080"/>
                  </a:solidFill>
                  <a:latin typeface="Arial" pitchFamily="34"/>
                  <a:ea typeface="MS PGothic" pitchFamily="34"/>
                  <a:cs typeface="Arial" pitchFamily="34"/>
                </a:rPr>
                <a:t>List of the Data Subject’s Individual Rights under GDPR and how to access them</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Right </a:t>
              </a:r>
              <a:r>
                <a:rPr lang="en-GB" sz="2200" dirty="0">
                  <a:solidFill>
                    <a:srgbClr val="133080"/>
                  </a:solidFill>
                  <a:latin typeface="Arial" pitchFamily="34"/>
                  <a:ea typeface="MS PGothic" pitchFamily="34"/>
                  <a:cs typeface="Arial" pitchFamily="34"/>
                </a:rPr>
                <a:t>to lodge a complaint with the ICO</a:t>
              </a:r>
            </a:p>
            <a:p>
              <a:pPr>
                <a:spcBef>
                  <a:spcPts val="600"/>
                </a:spcBef>
                <a:buSzPts val="2398"/>
                <a:buBlip>
                  <a:blip r:embed="rId4"/>
                </a:buBlip>
                <a:defRPr sz="1800" b="0" i="0" u="none" strike="noStrike" kern="0" cap="none" spc="0" baseline="0">
                  <a:solidFill>
                    <a:srgbClr val="000000"/>
                  </a:solidFill>
                  <a:uFillTx/>
                </a:defRPr>
              </a:pPr>
              <a:r>
                <a:rPr lang="en-GB" sz="2200" dirty="0">
                  <a:solidFill>
                    <a:srgbClr val="133080"/>
                  </a:solidFill>
                  <a:latin typeface="Arial" pitchFamily="34"/>
                  <a:ea typeface="MS PGothic" pitchFamily="34"/>
                  <a:cs typeface="Arial" pitchFamily="34"/>
                </a:rPr>
                <a:t> If the data was not provided by the data subject its </a:t>
              </a:r>
              <a:r>
                <a:rPr lang="en-GB" sz="2200" dirty="0" smtClean="0">
                  <a:solidFill>
                    <a:srgbClr val="133080"/>
                  </a:solidFill>
                  <a:latin typeface="Arial" pitchFamily="34"/>
                  <a:ea typeface="MS PGothic" pitchFamily="34"/>
                  <a:cs typeface="Arial" pitchFamily="34"/>
                </a:rPr>
                <a:t>source</a:t>
              </a:r>
              <a:endParaRPr lang="en-GB" sz="2200" dirty="0">
                <a:solidFill>
                  <a:srgbClr val="133080"/>
                </a:solidFill>
                <a:latin typeface="Arial" pitchFamily="34"/>
                <a:ea typeface="MS PGothic" pitchFamily="34"/>
                <a:cs typeface="Arial" pitchFamily="34"/>
              </a:endParaRPr>
            </a:p>
          </p:txBody>
        </p:sp>
      </p:grpSp>
    </p:spTree>
    <p:extLst>
      <p:ext uri="{BB962C8B-B14F-4D97-AF65-F5344CB8AC3E}">
        <p14:creationId xmlns:p14="http://schemas.microsoft.com/office/powerpoint/2010/main" val="2492497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199456" y="116632"/>
            <a:ext cx="8001000" cy="5406752"/>
            <a:chOff x="468313" y="0"/>
            <a:chExt cx="8001000" cy="5406752"/>
          </a:xfrm>
        </p:grpSpPr>
        <p:sp>
          <p:nvSpPr>
            <p:cNvPr id="9" name="Rectangle 3"/>
            <p:cNvSpPr>
              <a:spLocks noChangeArrowheads="1"/>
            </p:cNvSpPr>
            <p:nvPr/>
          </p:nvSpPr>
          <p:spPr bwMode="auto">
            <a:xfrm>
              <a:off x="468313" y="0"/>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Data on our database – </a:t>
              </a:r>
              <a:r>
                <a:rPr lang="en-GB" sz="3200" dirty="0" smtClean="0">
                  <a:solidFill>
                    <a:srgbClr val="EC7616"/>
                  </a:solidFill>
                  <a:latin typeface="Arial Rounded MT Bold" panose="020F0704030504030204" pitchFamily="34" charset="0"/>
                  <a:cs typeface="Tahoma" panose="020B0604030504040204" pitchFamily="34" charset="0"/>
                </a:rPr>
                <a:t>do we need it?</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471828" y="1368152"/>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We need a reason to keep the data – e.g. a legitimate business interest </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If the information is out of date or we no longer have a two-way relationship with the individual or have never had one should we have the data?</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Do we need it for another purpose e.g. parties have 6 years to bring a claim for breach of contract.</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Do we have too much data e.g. proof of address evidence, DBS checks</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Is our data segregated with limited access and password protected?</a:t>
              </a:r>
              <a:endParaRPr lang="en-GB" sz="2200" dirty="0">
                <a:solidFill>
                  <a:srgbClr val="133080"/>
                </a:solidFill>
                <a:latin typeface="Arial" pitchFamily="34"/>
                <a:ea typeface="MS PGothic" pitchFamily="34"/>
                <a:cs typeface="Arial" pitchFamily="34"/>
              </a:endParaRPr>
            </a:p>
          </p:txBody>
        </p:sp>
      </p:grpSp>
    </p:spTree>
    <p:extLst>
      <p:ext uri="{BB962C8B-B14F-4D97-AF65-F5344CB8AC3E}">
        <p14:creationId xmlns:p14="http://schemas.microsoft.com/office/powerpoint/2010/main" val="4241551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343472" y="188640"/>
            <a:ext cx="8001000" cy="5307360"/>
            <a:chOff x="-180528" y="188640"/>
            <a:chExt cx="8001000" cy="5307360"/>
          </a:xfrm>
        </p:grpSpPr>
        <p:sp>
          <p:nvSpPr>
            <p:cNvPr id="9" name="Rectangle 3"/>
            <p:cNvSpPr>
              <a:spLocks noChangeArrowheads="1"/>
            </p:cNvSpPr>
            <p:nvPr/>
          </p:nvSpPr>
          <p:spPr bwMode="auto">
            <a:xfrm>
              <a:off x="-180528" y="188640"/>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How we use </a:t>
              </a:r>
              <a:r>
                <a:rPr lang="en-GB" sz="3200" dirty="0" smtClean="0">
                  <a:solidFill>
                    <a:srgbClr val="EC7616"/>
                  </a:solidFill>
                  <a:latin typeface="Arial Rounded MT Bold" panose="020F0704030504030204" pitchFamily="34" charset="0"/>
                  <a:cs typeface="Tahoma" panose="020B0604030504040204" pitchFamily="34" charset="0"/>
                </a:rPr>
                <a:t>personal data</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180528" y="1457400"/>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Setting up system controls around mailing our contacts about candidates and job opportunities</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Authority levels around mailshotting and marketing to our database</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Consent needed to market to candidates unless can show we’ve provided them with similar services and provide unsubscribe</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Unsubscribe only needed to market to client contacts (currently)</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All contact with data subjects should pass through or be recorded on CRM</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Minimise reliance on email, don’t keep attachments on email, regular deletion routines</a:t>
              </a:r>
              <a:endParaRPr lang="en-GB" sz="2200" dirty="0">
                <a:solidFill>
                  <a:srgbClr val="133080"/>
                </a:solidFill>
                <a:latin typeface="Arial" pitchFamily="34"/>
                <a:ea typeface="MS PGothic" pitchFamily="34"/>
                <a:cs typeface="Arial" pitchFamily="34"/>
              </a:endParaRPr>
            </a:p>
          </p:txBody>
        </p:sp>
      </p:grpSp>
    </p:spTree>
    <p:extLst>
      <p:ext uri="{BB962C8B-B14F-4D97-AF65-F5344CB8AC3E}">
        <p14:creationId xmlns:p14="http://schemas.microsoft.com/office/powerpoint/2010/main" val="1177262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3" name="Group 2"/>
          <p:cNvGrpSpPr/>
          <p:nvPr/>
        </p:nvGrpSpPr>
        <p:grpSpPr>
          <a:xfrm>
            <a:off x="1559496" y="533710"/>
            <a:ext cx="8001000" cy="5109593"/>
            <a:chOff x="245908" y="557807"/>
            <a:chExt cx="8001000" cy="5109593"/>
          </a:xfrm>
        </p:grpSpPr>
        <p:sp>
          <p:nvSpPr>
            <p:cNvPr id="4" name="Rectangle 3"/>
            <p:cNvSpPr>
              <a:spLocks noChangeArrowheads="1"/>
            </p:cNvSpPr>
            <p:nvPr/>
          </p:nvSpPr>
          <p:spPr bwMode="auto">
            <a:xfrm>
              <a:off x="245908" y="557807"/>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Data Retention </a:t>
              </a:r>
              <a:r>
                <a:rPr lang="en-GB" sz="3200" dirty="0" smtClean="0">
                  <a:solidFill>
                    <a:srgbClr val="EC7616"/>
                  </a:solidFill>
                  <a:latin typeface="Arial Rounded MT Bold" panose="020F0704030504030204" pitchFamily="34" charset="0"/>
                  <a:cs typeface="Tahoma" panose="020B0604030504040204" pitchFamily="34" charset="0"/>
                </a:rPr>
                <a:t>Policy </a:t>
              </a:r>
              <a:endParaRPr lang="en-US" sz="3200" dirty="0">
                <a:solidFill>
                  <a:srgbClr val="EC7616"/>
                </a:solidFill>
                <a:latin typeface="Tahoma" panose="020B0604030504040204" pitchFamily="34" charset="0"/>
                <a:cs typeface="Tahoma" panose="020B0604030504040204" pitchFamily="34" charset="0"/>
              </a:endParaRPr>
            </a:p>
          </p:txBody>
        </p:sp>
        <p:sp>
          <p:nvSpPr>
            <p:cNvPr id="5" name="Rectangle 4"/>
            <p:cNvSpPr>
              <a:spLocks noChangeArrowheads="1"/>
            </p:cNvSpPr>
            <p:nvPr/>
          </p:nvSpPr>
          <p:spPr bwMode="auto">
            <a:xfrm>
              <a:off x="251520" y="1628800"/>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Personal data is not ours, we can’t keep it forever</a:t>
              </a:r>
            </a:p>
            <a:p>
              <a:pPr>
                <a:spcBef>
                  <a:spcPts val="600"/>
                </a:spcBef>
                <a:buSzPts val="2398"/>
                <a:buBlip>
                  <a:blip r:embed="rId4"/>
                </a:buBlip>
                <a:defRPr sz="1800" b="0" i="0" u="none" strike="noStrike" kern="0" cap="none" spc="0" baseline="0">
                  <a:solidFill>
                    <a:srgbClr val="000000"/>
                  </a:solidFill>
                  <a:uFillTx/>
                </a:defRPr>
              </a:pPr>
              <a:r>
                <a:rPr lang="en-GB" sz="2400" b="1" dirty="0" smtClean="0">
                  <a:solidFill>
                    <a:srgbClr val="133080"/>
                  </a:solidFill>
                  <a:latin typeface="Arial" pitchFamily="34"/>
                  <a:ea typeface="MS PGothic" pitchFamily="34"/>
                  <a:cs typeface="Arial" pitchFamily="34"/>
                </a:rPr>
                <a:t>Candidate/Client </a:t>
              </a:r>
              <a:r>
                <a:rPr lang="en-GB" sz="2400" b="1" dirty="0">
                  <a:solidFill>
                    <a:srgbClr val="133080"/>
                  </a:solidFill>
                  <a:latin typeface="Arial" pitchFamily="34"/>
                  <a:ea typeface="MS PGothic" pitchFamily="34"/>
                  <a:cs typeface="Arial" pitchFamily="34"/>
                </a:rPr>
                <a:t>Data </a:t>
              </a:r>
              <a:r>
                <a:rPr lang="en-GB" sz="2400" dirty="0">
                  <a:solidFill>
                    <a:srgbClr val="133080"/>
                  </a:solidFill>
                  <a:latin typeface="Arial" pitchFamily="34"/>
                  <a:ea typeface="MS PGothic" pitchFamily="34"/>
                  <a:cs typeface="Arial" pitchFamily="34"/>
                </a:rPr>
                <a:t>–  categorisation by</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Placement data</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Data source</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Current lawful processing ground/marketing status</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Contact activity</a:t>
              </a:r>
            </a:p>
            <a:p>
              <a:pPr>
                <a:spcBef>
                  <a:spcPts val="600"/>
                </a:spcBef>
                <a:buSzPts val="2398"/>
                <a:buBlip>
                  <a:blip r:embed="rId4"/>
                </a:buBlip>
                <a:defRPr sz="1800" b="0" i="0" u="none" strike="noStrike" kern="0" cap="none" spc="0" baseline="0">
                  <a:solidFill>
                    <a:srgbClr val="000000"/>
                  </a:solidFill>
                  <a:uFillTx/>
                </a:defRPr>
              </a:pPr>
              <a:r>
                <a:rPr lang="en-GB" sz="2400" b="1" dirty="0">
                  <a:solidFill>
                    <a:srgbClr val="133080"/>
                  </a:solidFill>
                  <a:latin typeface="Arial" pitchFamily="34"/>
                  <a:ea typeface="MS PGothic" pitchFamily="34"/>
                  <a:cs typeface="Arial" pitchFamily="34"/>
                </a:rPr>
                <a:t>Timelines for retention</a:t>
              </a:r>
            </a:p>
            <a:p>
              <a:pPr>
                <a:spcBef>
                  <a:spcPts val="600"/>
                </a:spcBef>
                <a:buSzPts val="2398"/>
                <a:buBlip>
                  <a:blip r:embed="rId4"/>
                </a:buBlip>
                <a:defRPr sz="1800" b="0" i="0" u="none" strike="noStrike" kern="0" cap="none" spc="0" baseline="0">
                  <a:solidFill>
                    <a:srgbClr val="000000"/>
                  </a:solidFill>
                  <a:uFillTx/>
                </a:defRPr>
              </a:pPr>
              <a:r>
                <a:rPr lang="en-GB" sz="2400" b="1" dirty="0">
                  <a:solidFill>
                    <a:srgbClr val="133080"/>
                  </a:solidFill>
                  <a:latin typeface="Arial" pitchFamily="34"/>
                  <a:ea typeface="MS PGothic" pitchFamily="34"/>
                  <a:cs typeface="Arial" pitchFamily="34"/>
                </a:rPr>
                <a:t>Automated deletion routines </a:t>
              </a:r>
            </a:p>
            <a:p>
              <a:pPr>
                <a:spcBef>
                  <a:spcPts val="600"/>
                </a:spcBef>
                <a:buSzPts val="2398"/>
                <a:buBlip>
                  <a:blip r:embed="rId4"/>
                </a:buBlip>
                <a:defRPr sz="1800" b="0" i="0" u="none" strike="noStrike" kern="0" cap="none" spc="0" baseline="0">
                  <a:solidFill>
                    <a:srgbClr val="000000"/>
                  </a:solidFill>
                  <a:uFillTx/>
                </a:defRPr>
              </a:pPr>
              <a:r>
                <a:rPr lang="en-GB" sz="2400" b="1" dirty="0">
                  <a:solidFill>
                    <a:srgbClr val="133080"/>
                  </a:solidFill>
                  <a:latin typeface="Arial" pitchFamily="34"/>
                  <a:ea typeface="MS PGothic" pitchFamily="34"/>
                  <a:cs typeface="Arial" pitchFamily="34"/>
                </a:rPr>
                <a:t>How to avoid re-entry on the database</a:t>
              </a: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619811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sp>
        <p:nvSpPr>
          <p:cNvPr id="3" name="Title 1"/>
          <p:cNvSpPr>
            <a:spLocks noGrp="1"/>
          </p:cNvSpPr>
          <p:nvPr>
            <p:ph type="title"/>
          </p:nvPr>
        </p:nvSpPr>
        <p:spPr>
          <a:xfrm>
            <a:off x="1055440" y="684311"/>
            <a:ext cx="10972800" cy="1143000"/>
          </a:xfrm>
        </p:spPr>
        <p:txBody>
          <a:bodyPr>
            <a:normAutofit/>
          </a:bodyPr>
          <a:lstStyle/>
          <a:p>
            <a:pPr algn="l"/>
            <a:r>
              <a:rPr lang="en-GB" sz="3200" dirty="0" smtClean="0">
                <a:solidFill>
                  <a:srgbClr val="133080"/>
                </a:solidFill>
                <a:latin typeface="Arial Rounded MT Bold" panose="020F0704030504030204" pitchFamily="34" charset="0"/>
              </a:rPr>
              <a:t>The Supply Chain: </a:t>
            </a:r>
            <a:r>
              <a:rPr lang="en-GB" sz="3200" dirty="0" smtClean="0">
                <a:solidFill>
                  <a:srgbClr val="EC7616"/>
                </a:solidFill>
                <a:latin typeface="Arial Rounded MT Bold" panose="020F0704030504030204" pitchFamily="34" charset="0"/>
              </a:rPr>
              <a:t>Controller, </a:t>
            </a:r>
            <a:br>
              <a:rPr lang="en-GB" sz="3200" dirty="0" smtClean="0">
                <a:solidFill>
                  <a:srgbClr val="EC7616"/>
                </a:solidFill>
                <a:latin typeface="Arial Rounded MT Bold" panose="020F0704030504030204" pitchFamily="34" charset="0"/>
              </a:rPr>
            </a:br>
            <a:r>
              <a:rPr lang="en-GB" sz="3200" dirty="0" smtClean="0">
                <a:solidFill>
                  <a:srgbClr val="EC7616"/>
                </a:solidFill>
                <a:latin typeface="Arial Rounded MT Bold" panose="020F0704030504030204" pitchFamily="34" charset="0"/>
              </a:rPr>
              <a:t>Processor, Joint Controller</a:t>
            </a:r>
            <a:endParaRPr lang="en-GB" sz="3200" dirty="0">
              <a:solidFill>
                <a:srgbClr val="EC7616"/>
              </a:solidFill>
              <a:latin typeface="Arial Rounded MT Bold" panose="020F0704030504030204" pitchFamily="34" charset="0"/>
            </a:endParaRPr>
          </a:p>
        </p:txBody>
      </p:sp>
      <p:sp>
        <p:nvSpPr>
          <p:cNvPr id="2" name="Rectangle 1"/>
          <p:cNvSpPr/>
          <p:nvPr/>
        </p:nvSpPr>
        <p:spPr>
          <a:xfrm>
            <a:off x="1062404" y="2059858"/>
            <a:ext cx="10794235" cy="4401205"/>
          </a:xfrm>
          <a:prstGeom prst="rect">
            <a:avLst/>
          </a:prstGeom>
        </p:spPr>
        <p:txBody>
          <a:bodyPr wrap="square">
            <a:spAutoFit/>
          </a:bodyPr>
          <a:lstStyle/>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Data Controller: determines purpose and means to process data</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Data Processor: someone processing data on behalf of a controller</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Joint Controllers – where two or more controllers jointly determine the purposes and means to process to data</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Lack of clarity in the supply chain.  General view all parties up and down the chain are controllers (not joint controllers)</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Some clients and RPOs are issuing data processing agreements</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Revised standard terms </a:t>
            </a:r>
          </a:p>
          <a:p>
            <a:pPr marL="342900" indent="-342900">
              <a:spcAft>
                <a:spcPts val="1200"/>
              </a:spcAft>
              <a:buClr>
                <a:srgbClr val="EC7616"/>
              </a:buClr>
              <a:buBlip>
                <a:blip r:embed="rId4"/>
              </a:buBlip>
            </a:pPr>
            <a:r>
              <a:rPr lang="en-US" sz="2200" dirty="0">
                <a:solidFill>
                  <a:srgbClr val="133080"/>
                </a:solidFill>
                <a:latin typeface="Arial" panose="020B0604020202020204" pitchFamily="34" charset="0"/>
                <a:ea typeface="Tahoma" panose="020B0604030504040204" pitchFamily="34" charset="0"/>
                <a:cs typeface="Arial" panose="020B0604020202020204" pitchFamily="34" charset="0"/>
              </a:rPr>
              <a:t>Contact data protection team with client contract and management company issues</a:t>
            </a:r>
          </a:p>
        </p:txBody>
      </p:sp>
    </p:spTree>
    <p:extLst>
      <p:ext uri="{BB962C8B-B14F-4D97-AF65-F5344CB8AC3E}">
        <p14:creationId xmlns:p14="http://schemas.microsoft.com/office/powerpoint/2010/main" val="2129776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3" name="Group 2"/>
          <p:cNvGrpSpPr/>
          <p:nvPr/>
        </p:nvGrpSpPr>
        <p:grpSpPr>
          <a:xfrm>
            <a:off x="1187819" y="548680"/>
            <a:ext cx="8001000" cy="5307360"/>
            <a:chOff x="468313" y="0"/>
            <a:chExt cx="8001000" cy="5307360"/>
          </a:xfrm>
        </p:grpSpPr>
        <p:sp>
          <p:nvSpPr>
            <p:cNvPr id="4" name="Rectangle 3"/>
            <p:cNvSpPr>
              <a:spLocks noChangeArrowheads="1"/>
            </p:cNvSpPr>
            <p:nvPr/>
          </p:nvSpPr>
          <p:spPr bwMode="auto">
            <a:xfrm>
              <a:off x="468313" y="0"/>
              <a:ext cx="8001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Our </a:t>
              </a:r>
              <a:r>
                <a:rPr lang="en-GB" sz="3200" dirty="0" smtClean="0">
                  <a:solidFill>
                    <a:srgbClr val="EC7616"/>
                  </a:solidFill>
                  <a:latin typeface="Arial Rounded MT Bold" panose="020F0704030504030204" pitchFamily="34" charset="0"/>
                  <a:cs typeface="Tahoma" panose="020B0604030504040204" pitchFamily="34" charset="0"/>
                </a:rPr>
                <a:t>Records</a:t>
              </a:r>
              <a:endParaRPr lang="en-US" sz="3200" dirty="0">
                <a:solidFill>
                  <a:srgbClr val="EC7616"/>
                </a:solidFill>
                <a:latin typeface="Tahoma" panose="020B0604030504040204" pitchFamily="34" charset="0"/>
                <a:cs typeface="Tahoma" panose="020B0604030504040204" pitchFamily="34" charset="0"/>
              </a:endParaRPr>
            </a:p>
          </p:txBody>
        </p:sp>
        <p:sp>
          <p:nvSpPr>
            <p:cNvPr id="5" name="Rectangle 4"/>
            <p:cNvSpPr>
              <a:spLocks noChangeArrowheads="1"/>
            </p:cNvSpPr>
            <p:nvPr/>
          </p:nvSpPr>
          <p:spPr bwMode="auto">
            <a:xfrm>
              <a:off x="857814" y="1268760"/>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Transparency </a:t>
              </a:r>
              <a:r>
                <a:rPr lang="en-GB" sz="2200" dirty="0" smtClean="0">
                  <a:solidFill>
                    <a:srgbClr val="133080"/>
                  </a:solidFill>
                  <a:latin typeface="Arial" pitchFamily="34"/>
                  <a:ea typeface="MS PGothic" pitchFamily="34"/>
                  <a:cs typeface="Arial" pitchFamily="34"/>
                </a:rPr>
                <a:t>–essential to compliance – maintaining accurate records</a:t>
              </a:r>
            </a:p>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Privacy </a:t>
              </a:r>
              <a:r>
                <a:rPr lang="en-GB" sz="2200" b="1" dirty="0">
                  <a:solidFill>
                    <a:srgbClr val="133080"/>
                  </a:solidFill>
                  <a:latin typeface="Arial" pitchFamily="34"/>
                  <a:ea typeface="MS PGothic" pitchFamily="34"/>
                  <a:cs typeface="Arial" pitchFamily="34"/>
                </a:rPr>
                <a:t>by design </a:t>
              </a:r>
              <a:r>
                <a:rPr lang="en-GB" sz="2200" dirty="0">
                  <a:solidFill>
                    <a:srgbClr val="133080"/>
                  </a:solidFill>
                  <a:latin typeface="Arial" pitchFamily="34"/>
                  <a:ea typeface="MS PGothic" pitchFamily="34"/>
                  <a:cs typeface="Arial" pitchFamily="34"/>
                </a:rPr>
                <a:t>– </a:t>
              </a:r>
              <a:r>
                <a:rPr lang="en-GB" sz="2200" dirty="0" smtClean="0">
                  <a:solidFill>
                    <a:srgbClr val="133080"/>
                  </a:solidFill>
                  <a:latin typeface="Arial" pitchFamily="34"/>
                  <a:ea typeface="MS PGothic" pitchFamily="34"/>
                  <a:cs typeface="Arial" pitchFamily="34"/>
                </a:rPr>
                <a:t>any change to our business – a new process, a new system, a new office – privacy implications need to be considered</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Individual Rights Requests – </a:t>
              </a:r>
              <a:r>
                <a:rPr lang="en-GB" sz="2200" dirty="0" smtClean="0">
                  <a:solidFill>
                    <a:srgbClr val="133080"/>
                  </a:solidFill>
                  <a:latin typeface="Arial" pitchFamily="34"/>
                  <a:ea typeface="MS PGothic" pitchFamily="34"/>
                  <a:cs typeface="Arial" pitchFamily="34"/>
                </a:rPr>
                <a:t>subject access requests, the rights to rectification of incorrect data, erasure, suppression of data, right to object</a:t>
              </a:r>
            </a:p>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Recognise the request and pass to data protection team –</a:t>
              </a:r>
              <a:r>
                <a:rPr lang="en-GB" sz="2200" dirty="0" smtClean="0">
                  <a:solidFill>
                    <a:srgbClr val="133080"/>
                  </a:solidFill>
                  <a:latin typeface="Arial" pitchFamily="34"/>
                  <a:ea typeface="MS PGothic" pitchFamily="34"/>
                  <a:cs typeface="Arial" pitchFamily="34"/>
                </a:rPr>
                <a:t> you may have an obligation to notify other parties in the chain of the request and ask them to also delete their data </a:t>
              </a:r>
              <a:endParaRPr lang="en-GB" sz="2200" b="1" dirty="0">
                <a:solidFill>
                  <a:srgbClr val="133080"/>
                </a:solidFill>
                <a:latin typeface="Arial" pitchFamily="34"/>
                <a:ea typeface="MS PGothic" pitchFamily="34"/>
                <a:cs typeface="Arial" pitchFamily="34"/>
              </a:endParaRPr>
            </a:p>
          </p:txBody>
        </p:sp>
      </p:grpSp>
    </p:spTree>
    <p:extLst>
      <p:ext uri="{BB962C8B-B14F-4D97-AF65-F5344CB8AC3E}">
        <p14:creationId xmlns:p14="http://schemas.microsoft.com/office/powerpoint/2010/main" val="1676205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3" name="Group 2"/>
          <p:cNvGrpSpPr/>
          <p:nvPr/>
        </p:nvGrpSpPr>
        <p:grpSpPr>
          <a:xfrm>
            <a:off x="1343472" y="620688"/>
            <a:ext cx="8001000" cy="5046712"/>
            <a:chOff x="972369" y="0"/>
            <a:chExt cx="8001000" cy="5046712"/>
          </a:xfrm>
        </p:grpSpPr>
        <p:sp>
          <p:nvSpPr>
            <p:cNvPr id="4" name="Rectangle 3"/>
            <p:cNvSpPr>
              <a:spLocks noChangeArrowheads="1"/>
            </p:cNvSpPr>
            <p:nvPr/>
          </p:nvSpPr>
          <p:spPr bwMode="auto">
            <a:xfrm>
              <a:off x="972369" y="0"/>
              <a:ext cx="8001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Summary</a:t>
              </a:r>
              <a:endParaRPr lang="en-US" sz="3200" dirty="0">
                <a:solidFill>
                  <a:srgbClr val="133080"/>
                </a:solidFill>
                <a:latin typeface="Tahoma" panose="020B0604030504040204" pitchFamily="34" charset="0"/>
                <a:cs typeface="Tahoma" panose="020B0604030504040204" pitchFamily="34" charset="0"/>
              </a:endParaRPr>
            </a:p>
          </p:txBody>
        </p:sp>
        <p:sp>
          <p:nvSpPr>
            <p:cNvPr id="5" name="Rectangle 4"/>
            <p:cNvSpPr>
              <a:spLocks noChangeArrowheads="1"/>
            </p:cNvSpPr>
            <p:nvPr/>
          </p:nvSpPr>
          <p:spPr bwMode="auto">
            <a:xfrm>
              <a:off x="972369" y="1008112"/>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Data privacy is important to everyone – </a:t>
              </a:r>
              <a:r>
                <a:rPr lang="en-GB" sz="2200" dirty="0" smtClean="0">
                  <a:solidFill>
                    <a:srgbClr val="133080"/>
                  </a:solidFill>
                  <a:latin typeface="Arial" pitchFamily="34"/>
                  <a:ea typeface="MS PGothic" pitchFamily="34"/>
                  <a:cs typeface="Arial" pitchFamily="34"/>
                </a:rPr>
                <a:t>it is good for us as individuals in this global online world and benefits well managed businesses – it will disadvantage the industry “cowboys”</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We all need to play our part– </a:t>
              </a:r>
              <a:r>
                <a:rPr lang="en-GB" sz="2200" dirty="0" smtClean="0">
                  <a:solidFill>
                    <a:srgbClr val="133080"/>
                  </a:solidFill>
                  <a:latin typeface="Arial" pitchFamily="34"/>
                  <a:ea typeface="MS PGothic" pitchFamily="34"/>
                  <a:cs typeface="Arial" pitchFamily="34"/>
                </a:rPr>
                <a:t>everyone with access to personal data needs to understand the rules around processing it and respect them</a:t>
              </a:r>
            </a:p>
            <a:p>
              <a:pPr>
                <a:spcBef>
                  <a:spcPts val="600"/>
                </a:spcBef>
                <a:buSzPts val="2398"/>
                <a:buBlip>
                  <a:blip r:embed="rId4"/>
                </a:buBlip>
                <a:defRPr sz="1800" b="0" i="0" u="none" strike="noStrike" kern="0" cap="none" spc="0" baseline="0">
                  <a:solidFill>
                    <a:srgbClr val="000000"/>
                  </a:solidFill>
                  <a:uFillTx/>
                </a:defRPr>
              </a:pPr>
              <a:r>
                <a:rPr lang="en-GB" sz="2200" b="1" dirty="0" smtClean="0">
                  <a:solidFill>
                    <a:srgbClr val="133080"/>
                  </a:solidFill>
                  <a:latin typeface="Arial" pitchFamily="34"/>
                  <a:ea typeface="MS PGothic" pitchFamily="34"/>
                  <a:cs typeface="Arial" pitchFamily="34"/>
                </a:rPr>
                <a:t>Data breach is a criminal offence reportable to the ICO – </a:t>
              </a:r>
              <a:r>
                <a:rPr lang="en-GB" sz="2200" dirty="0" smtClean="0">
                  <a:solidFill>
                    <a:srgbClr val="133080"/>
                  </a:solidFill>
                  <a:latin typeface="Arial" pitchFamily="34"/>
                  <a:ea typeface="MS PGothic" pitchFamily="34"/>
                  <a:cs typeface="Arial" pitchFamily="34"/>
                </a:rPr>
                <a:t>there is recent case law where ex-employees have been sent to prison for unlawfully taking personal data. This potentially impacts any current or ex-employee.</a:t>
              </a:r>
              <a:endParaRPr lang="en-GB" sz="2200" dirty="0">
                <a:solidFill>
                  <a:srgbClr val="133080"/>
                </a:solidFill>
                <a:latin typeface="Arial" pitchFamily="34"/>
                <a:ea typeface="MS PGothic" pitchFamily="34"/>
                <a:cs typeface="Arial" pitchFamily="34"/>
              </a:endParaRPr>
            </a:p>
            <a:p>
              <a:pPr marL="0" indent="0" defTabSz="914400" fontAlgn="base">
                <a:lnSpc>
                  <a:spcPct val="90000"/>
                </a:lnSpc>
                <a:spcBef>
                  <a:spcPct val="20000"/>
                </a:spcBef>
                <a:spcAft>
                  <a:spcPct val="0"/>
                </a:spcAft>
                <a:buClr>
                  <a:srgbClr val="FF6F01"/>
                </a:buClr>
                <a:defRPr/>
              </a:pPr>
              <a:endParaRPr lang="en-US" sz="22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163127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14" y="-2277664"/>
            <a:ext cx="12180885" cy="9135664"/>
          </a:xfrm>
          <a:prstGeom prst="rect">
            <a:avLst/>
          </a:prstGeom>
          <a:solidFill>
            <a:srgbClr val="EC761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79576" y="2263762"/>
            <a:ext cx="7363349" cy="2079626"/>
          </a:xfrm>
        </p:spPr>
        <p:txBody>
          <a:bodyPr>
            <a:noAutofit/>
          </a:bodyPr>
          <a:lstStyle/>
          <a:p>
            <a:pPr algn="l">
              <a:spcAft>
                <a:spcPts val="600"/>
              </a:spcAft>
            </a:pPr>
            <a:r>
              <a:rPr lang="en-US" sz="9600" dirty="0" smtClean="0">
                <a:solidFill>
                  <a:srgbClr val="FFFFFF"/>
                </a:solidFill>
                <a:latin typeface="Arial Rounded MT Bold"/>
                <a:cs typeface="Arial Rounded MT Bold"/>
              </a:rPr>
              <a:t>Questions</a:t>
            </a:r>
            <a:endParaRPr lang="en-US" sz="9600" dirty="0">
              <a:solidFill>
                <a:srgbClr val="FFFFFF"/>
              </a:solidFill>
              <a:latin typeface="Arial Rounded MT Bold"/>
              <a:cs typeface="Arial Rounded MT Bold"/>
            </a:endParaRPr>
          </a:p>
        </p:txBody>
      </p:sp>
      <p:sp>
        <p:nvSpPr>
          <p:cNvPr id="5" name="Oval 4"/>
          <p:cNvSpPr/>
          <p:nvPr/>
        </p:nvSpPr>
        <p:spPr>
          <a:xfrm>
            <a:off x="9399220" y="-2427452"/>
            <a:ext cx="3429000" cy="34290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6" name="Picture 5"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1591" y="39402"/>
            <a:ext cx="1857374" cy="412362"/>
          </a:xfrm>
          <a:prstGeom prst="rect">
            <a:avLst/>
          </a:prstGeom>
        </p:spPr>
      </p:pic>
    </p:spTree>
    <p:extLst>
      <p:ext uri="{BB962C8B-B14F-4D97-AF65-F5344CB8AC3E}">
        <p14:creationId xmlns:p14="http://schemas.microsoft.com/office/powerpoint/2010/main" val="2723559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27448" y="1052736"/>
            <a:ext cx="8017160" cy="4637311"/>
            <a:chOff x="-628736" y="454025"/>
            <a:chExt cx="8017160" cy="4637311"/>
          </a:xfrm>
        </p:grpSpPr>
        <p:sp>
          <p:nvSpPr>
            <p:cNvPr id="5" name="Rectangle 3"/>
            <p:cNvSpPr>
              <a:spLocks noChangeArrowheads="1"/>
            </p:cNvSpPr>
            <p:nvPr/>
          </p:nvSpPr>
          <p:spPr bwMode="auto">
            <a:xfrm>
              <a:off x="-612576" y="454025"/>
              <a:ext cx="8001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a:solidFill>
                    <a:srgbClr val="133080"/>
                  </a:solidFill>
                  <a:latin typeface="Arial Rounded MT Bold" panose="020F0704030504030204" pitchFamily="34" charset="0"/>
                  <a:cs typeface="Tahoma" panose="020B0604030504040204" pitchFamily="34" charset="0"/>
                </a:rPr>
                <a:t>Agenda</a:t>
              </a:r>
              <a:endParaRPr lang="en-US" sz="3200" dirty="0">
                <a:solidFill>
                  <a:srgbClr val="133080"/>
                </a:solidFill>
                <a:latin typeface="Tahoma" panose="020B0604030504040204" pitchFamily="34" charset="0"/>
                <a:cs typeface="Tahoma" panose="020B0604030504040204" pitchFamily="34" charset="0"/>
              </a:endParaRPr>
            </a:p>
          </p:txBody>
        </p:sp>
        <p:sp>
          <p:nvSpPr>
            <p:cNvPr id="6" name="Rectangle 5"/>
            <p:cNvSpPr>
              <a:spLocks noChangeArrowheads="1"/>
            </p:cNvSpPr>
            <p:nvPr/>
          </p:nvSpPr>
          <p:spPr bwMode="auto">
            <a:xfrm>
              <a:off x="-628736" y="1052736"/>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indent="0">
                <a:spcBef>
                  <a:spcPts val="600"/>
                </a:spcBef>
                <a:buSzPts val="2398"/>
                <a:defRPr sz="1800" b="0" i="0" u="none" strike="noStrike" kern="0" cap="none" spc="0" baseline="0">
                  <a:solidFill>
                    <a:srgbClr val="000000"/>
                  </a:solidFill>
                  <a:uFillTx/>
                </a:defRPr>
              </a:pPr>
              <a:endParaRPr lang="en-GB" sz="24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What is the GDPR</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Understanding </a:t>
              </a:r>
              <a:r>
                <a:rPr lang="en-GB" sz="2200" kern="0" dirty="0">
                  <a:solidFill>
                    <a:srgbClr val="133080"/>
                  </a:solidFill>
                  <a:latin typeface="Arial" pitchFamily="34"/>
                  <a:ea typeface="MS PGothic" pitchFamily="34"/>
                  <a:cs typeface="Arial" pitchFamily="34"/>
                </a:rPr>
                <a:t>the </a:t>
              </a:r>
              <a:r>
                <a:rPr lang="en-GB" sz="2200" kern="0" dirty="0" smtClean="0">
                  <a:solidFill>
                    <a:srgbClr val="133080"/>
                  </a:solidFill>
                  <a:latin typeface="Arial" pitchFamily="34"/>
                  <a:ea typeface="MS PGothic" pitchFamily="34"/>
                  <a:cs typeface="Arial" pitchFamily="34"/>
                </a:rPr>
                <a:t>Basics</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Your personal data</a:t>
              </a: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Collecting personal data</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Impact on our database</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How we use personal data</a:t>
              </a: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Data retention</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Relationships with our supply chain</a:t>
              </a:r>
              <a:endParaRPr lang="en-GB" sz="22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r>
                <a:rPr lang="en-GB" sz="2200" kern="0" dirty="0" smtClean="0">
                  <a:solidFill>
                    <a:srgbClr val="133080"/>
                  </a:solidFill>
                  <a:latin typeface="Arial" pitchFamily="34"/>
                  <a:ea typeface="MS PGothic" pitchFamily="34"/>
                  <a:cs typeface="Arial" pitchFamily="34"/>
                </a:rPr>
                <a:t>Our Records</a:t>
              </a:r>
              <a:endParaRPr lang="en-GB" sz="2200" kern="0" dirty="0">
                <a:solidFill>
                  <a:srgbClr val="133080"/>
                </a:solidFill>
                <a:latin typeface="Arial" pitchFamily="34"/>
                <a:ea typeface="MS PGothic" pitchFamily="34"/>
                <a:cs typeface="Arial" pitchFamily="34"/>
              </a:endParaRPr>
            </a:p>
            <a:p>
              <a:pPr marL="0" indent="0">
                <a:spcBef>
                  <a:spcPts val="600"/>
                </a:spcBef>
                <a:buSzPts val="2398"/>
                <a:defRPr sz="1800" b="0" i="0" u="none" strike="noStrike" kern="0" cap="none" spc="0" baseline="0">
                  <a:solidFill>
                    <a:srgbClr val="000000"/>
                  </a:solidFill>
                  <a:uFillTx/>
                </a:defRPr>
              </a:pPr>
              <a:endParaRPr lang="en-GB" sz="24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endParaRPr lang="en-GB" sz="24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endParaRPr lang="en-GB" sz="2400" kern="0" dirty="0">
                <a:solidFill>
                  <a:srgbClr val="133080"/>
                </a:solidFill>
                <a:latin typeface="Arial" pitchFamily="34"/>
                <a:ea typeface="MS PGothic" pitchFamily="34"/>
                <a:cs typeface="Arial" pitchFamily="34"/>
              </a:endParaRPr>
            </a:p>
            <a:p>
              <a:pPr>
                <a:spcBef>
                  <a:spcPts val="600"/>
                </a:spcBef>
                <a:buSzPts val="2398"/>
                <a:buBlip>
                  <a:blip r:embed="rId2"/>
                </a:buBlip>
                <a:defRPr sz="1800" b="0" i="0" u="none" strike="noStrike" kern="0" cap="none" spc="0" baseline="0">
                  <a:solidFill>
                    <a:srgbClr val="000000"/>
                  </a:solidFill>
                  <a:uFillTx/>
                </a:defRPr>
              </a:pPr>
              <a:endParaRPr lang="en-GB" sz="2400" kern="0" dirty="0">
                <a:solidFill>
                  <a:srgbClr val="133080"/>
                </a:solidFill>
                <a:latin typeface="Arial" pitchFamily="34"/>
                <a:ea typeface="MS PGothic" pitchFamily="34"/>
                <a:cs typeface="Arial" pitchFamily="34"/>
              </a:endParaRP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sp>
        <p:nvSpPr>
          <p:cNvPr id="8" name="AutoShape 2" descr="Image result for orange padlock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unlock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0096" y="1916832"/>
            <a:ext cx="24384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059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sp>
        <p:nvSpPr>
          <p:cNvPr id="8" name="Rectangle 3"/>
          <p:cNvSpPr>
            <a:spLocks noChangeArrowheads="1"/>
          </p:cNvSpPr>
          <p:nvPr/>
        </p:nvSpPr>
        <p:spPr bwMode="auto">
          <a:xfrm>
            <a:off x="1127448" y="728700"/>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General Data Protection </a:t>
            </a:r>
            <a:r>
              <a:rPr lang="en-GB" sz="3200" dirty="0" smtClean="0">
                <a:solidFill>
                  <a:srgbClr val="EC7616"/>
                </a:solidFill>
                <a:latin typeface="Arial Rounded MT Bold" panose="020F0704030504030204" pitchFamily="34" charset="0"/>
                <a:cs typeface="Tahoma" panose="020B0604030504040204" pitchFamily="34" charset="0"/>
              </a:rPr>
              <a:t>Regulations</a:t>
            </a:r>
            <a:endParaRPr lang="en-US" sz="3200" dirty="0">
              <a:solidFill>
                <a:srgbClr val="EC7616"/>
              </a:solidFill>
              <a:latin typeface="Tahoma" panose="020B0604030504040204" pitchFamily="34" charset="0"/>
              <a:cs typeface="Tahoma" panose="020B0604030504040204" pitchFamily="34" charset="0"/>
            </a:endParaRPr>
          </a:p>
        </p:txBody>
      </p:sp>
      <p:sp>
        <p:nvSpPr>
          <p:cNvPr id="9" name="Rectangle 8"/>
          <p:cNvSpPr>
            <a:spLocks noChangeArrowheads="1"/>
          </p:cNvSpPr>
          <p:nvPr/>
        </p:nvSpPr>
        <p:spPr bwMode="auto">
          <a:xfrm>
            <a:off x="1151248" y="1916832"/>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200" dirty="0">
                <a:solidFill>
                  <a:srgbClr val="133080"/>
                </a:solidFill>
                <a:latin typeface="Arial" pitchFamily="34"/>
                <a:ea typeface="MS PGothic" pitchFamily="34"/>
                <a:cs typeface="Arial" pitchFamily="34"/>
              </a:rPr>
              <a:t>GDPR Implementation: </a:t>
            </a:r>
            <a:r>
              <a:rPr lang="en-GB" sz="2200" b="1" dirty="0">
                <a:solidFill>
                  <a:srgbClr val="133080"/>
                </a:solidFill>
                <a:latin typeface="Arial" pitchFamily="34"/>
                <a:ea typeface="MS PGothic" pitchFamily="34"/>
                <a:cs typeface="Arial" pitchFamily="34"/>
              </a:rPr>
              <a:t>25</a:t>
            </a:r>
            <a:r>
              <a:rPr lang="en-GB" sz="2200" b="1" baseline="30000" dirty="0">
                <a:solidFill>
                  <a:srgbClr val="133080"/>
                </a:solidFill>
                <a:latin typeface="Arial" pitchFamily="34"/>
                <a:ea typeface="MS PGothic" pitchFamily="34"/>
                <a:cs typeface="Arial" pitchFamily="34"/>
              </a:rPr>
              <a:t>th</a:t>
            </a:r>
            <a:r>
              <a:rPr lang="en-GB" sz="2200" b="1" dirty="0">
                <a:solidFill>
                  <a:srgbClr val="133080"/>
                </a:solidFill>
                <a:latin typeface="Arial" pitchFamily="34"/>
                <a:ea typeface="MS PGothic" pitchFamily="34"/>
                <a:cs typeface="Arial" pitchFamily="34"/>
              </a:rPr>
              <a:t> May 2018</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Data </a:t>
            </a:r>
            <a:r>
              <a:rPr lang="en-GB" sz="2200" dirty="0">
                <a:solidFill>
                  <a:srgbClr val="133080"/>
                </a:solidFill>
                <a:latin typeface="Arial" pitchFamily="34"/>
                <a:ea typeface="MS PGothic" pitchFamily="34"/>
                <a:cs typeface="Arial" pitchFamily="34"/>
              </a:rPr>
              <a:t>Protection </a:t>
            </a:r>
            <a:r>
              <a:rPr lang="en-GB" sz="2200" dirty="0" smtClean="0">
                <a:solidFill>
                  <a:srgbClr val="133080"/>
                </a:solidFill>
                <a:latin typeface="Arial" pitchFamily="34"/>
                <a:ea typeface="MS PGothic" pitchFamily="34"/>
                <a:cs typeface="Arial" pitchFamily="34"/>
              </a:rPr>
              <a:t>Bill supplements the </a:t>
            </a:r>
            <a:br>
              <a:rPr lang="en-GB" sz="2200" dirty="0" smtClean="0">
                <a:solidFill>
                  <a:srgbClr val="133080"/>
                </a:solidFill>
                <a:latin typeface="Arial" pitchFamily="34"/>
                <a:ea typeface="MS PGothic" pitchFamily="34"/>
                <a:cs typeface="Arial" pitchFamily="34"/>
              </a:rPr>
            </a:br>
            <a:r>
              <a:rPr lang="en-GB" sz="2200" dirty="0" smtClean="0">
                <a:solidFill>
                  <a:srgbClr val="133080"/>
                </a:solidFill>
                <a:latin typeface="Arial" pitchFamily="34"/>
                <a:ea typeface="MS PGothic" pitchFamily="34"/>
                <a:cs typeface="Arial" pitchFamily="34"/>
              </a:rPr>
              <a:t>GDPR in the UK</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EU wide and covers business outside EU delivering goods and services into the EU</a:t>
            </a:r>
            <a:endParaRPr lang="en-GB" sz="22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200" dirty="0">
                <a:solidFill>
                  <a:srgbClr val="133080"/>
                </a:solidFill>
                <a:latin typeface="Arial" pitchFamily="34"/>
                <a:ea typeface="MS PGothic" pitchFamily="34"/>
                <a:cs typeface="Arial" pitchFamily="34"/>
              </a:rPr>
              <a:t>GDPR will be incorporated post Brexit by European Union (Withdrawal) Bill before </a:t>
            </a:r>
            <a:r>
              <a:rPr lang="en-GB" sz="2200" dirty="0" smtClean="0">
                <a:solidFill>
                  <a:srgbClr val="133080"/>
                </a:solidFill>
                <a:latin typeface="Arial" pitchFamily="34"/>
                <a:ea typeface="MS PGothic" pitchFamily="34"/>
                <a:cs typeface="Arial" pitchFamily="34"/>
              </a:rPr>
              <a:t>Parliament</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Its all about protecting you and your personal data ..on Facebook, Google, Fitbits</a:t>
            </a:r>
            <a:endParaRPr lang="en-GB" sz="2200" dirty="0">
              <a:solidFill>
                <a:srgbClr val="133080"/>
              </a:solidFill>
              <a:latin typeface="Arial" pitchFamily="34"/>
              <a:ea typeface="MS PGothic" pitchFamily="34"/>
              <a:cs typeface="Arial" pitchFamily="34"/>
            </a:endParaRPr>
          </a:p>
        </p:txBody>
      </p:sp>
    </p:spTree>
    <p:extLst>
      <p:ext uri="{BB962C8B-B14F-4D97-AF65-F5344CB8AC3E}">
        <p14:creationId xmlns:p14="http://schemas.microsoft.com/office/powerpoint/2010/main" val="3548584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127448" y="836712"/>
            <a:ext cx="8001000" cy="5160099"/>
            <a:chOff x="468313" y="188640"/>
            <a:chExt cx="8001000" cy="5160099"/>
          </a:xfrm>
        </p:grpSpPr>
        <p:sp>
          <p:nvSpPr>
            <p:cNvPr id="9" name="Rectangle 3"/>
            <p:cNvSpPr>
              <a:spLocks noChangeArrowheads="1"/>
            </p:cNvSpPr>
            <p:nvPr/>
          </p:nvSpPr>
          <p:spPr bwMode="auto">
            <a:xfrm>
              <a:off x="468313" y="188640"/>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GDPR - </a:t>
              </a:r>
              <a:r>
                <a:rPr lang="en-GB" sz="3200" dirty="0" smtClean="0">
                  <a:solidFill>
                    <a:srgbClr val="EC7616"/>
                  </a:solidFill>
                  <a:latin typeface="Arial Rounded MT Bold" panose="020F0704030504030204" pitchFamily="34" charset="0"/>
                  <a:cs typeface="Tahoma" panose="020B0604030504040204" pitchFamily="34" charset="0"/>
                </a:rPr>
                <a:t>the </a:t>
              </a:r>
              <a:r>
                <a:rPr lang="en-GB" sz="3200" dirty="0">
                  <a:solidFill>
                    <a:srgbClr val="EC7616"/>
                  </a:solidFill>
                  <a:latin typeface="Arial Rounded MT Bold" panose="020F0704030504030204" pitchFamily="34" charset="0"/>
                  <a:cs typeface="Tahoma" panose="020B0604030504040204" pitchFamily="34" charset="0"/>
                </a:rPr>
                <a:t>Headlines</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490896" y="1310139"/>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Hefty fines of up to 4% of global turnover or €20M whichever the higher</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Strict Liability for data breaches – the importance of cyber security and controls over your employees’ activities</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72 hours to report </a:t>
              </a:r>
              <a:r>
                <a:rPr lang="en-GB" sz="2400" dirty="0" smtClean="0">
                  <a:solidFill>
                    <a:srgbClr val="133080"/>
                  </a:solidFill>
                  <a:latin typeface="Arial" pitchFamily="34"/>
                  <a:ea typeface="MS PGothic" pitchFamily="34"/>
                  <a:cs typeface="Arial" pitchFamily="34"/>
                </a:rPr>
                <a:t>a data </a:t>
              </a:r>
              <a:r>
                <a:rPr lang="en-GB" sz="2400" dirty="0">
                  <a:solidFill>
                    <a:srgbClr val="133080"/>
                  </a:solidFill>
                  <a:latin typeface="Arial" pitchFamily="34"/>
                  <a:ea typeface="MS PGothic" pitchFamily="34"/>
                  <a:cs typeface="Arial" pitchFamily="34"/>
                </a:rPr>
                <a:t>breach</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Protected Data Protection Officer Role</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Individuals’ Rights strengthened</a:t>
              </a: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623257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sp>
        <p:nvSpPr>
          <p:cNvPr id="2" name="Rectangle 1"/>
          <p:cNvSpPr/>
          <p:nvPr/>
        </p:nvSpPr>
        <p:spPr>
          <a:xfrm>
            <a:off x="5971607" y="3244334"/>
            <a:ext cx="248786" cy="369332"/>
          </a:xfrm>
          <a:prstGeom prst="rect">
            <a:avLst/>
          </a:prstGeom>
        </p:spPr>
        <p:txBody>
          <a:bodyPr wrap="none">
            <a:spAutoFit/>
          </a:bodyPr>
          <a:lstStyle/>
          <a:p>
            <a:r>
              <a:rPr lang="en-GB" dirty="0">
                <a:solidFill>
                  <a:srgbClr val="133080"/>
                </a:solidFill>
                <a:latin typeface="Arial" pitchFamily="34"/>
                <a:ea typeface="MS PGothic" pitchFamily="34"/>
                <a:cs typeface="Arial" pitchFamily="34"/>
              </a:rPr>
              <a:t> </a:t>
            </a:r>
            <a:endParaRPr lang="en-GB" dirty="0"/>
          </a:p>
        </p:txBody>
      </p:sp>
      <p:sp>
        <p:nvSpPr>
          <p:cNvPr id="3" name="Rectangle 2"/>
          <p:cNvSpPr/>
          <p:nvPr/>
        </p:nvSpPr>
        <p:spPr>
          <a:xfrm>
            <a:off x="5971607" y="3244334"/>
            <a:ext cx="248786" cy="369332"/>
          </a:xfrm>
          <a:prstGeom prst="rect">
            <a:avLst/>
          </a:prstGeom>
        </p:spPr>
        <p:txBody>
          <a:bodyPr wrap="none">
            <a:spAutoFit/>
          </a:bodyPr>
          <a:lstStyle/>
          <a:p>
            <a:r>
              <a:rPr lang="en-GB" dirty="0">
                <a:solidFill>
                  <a:srgbClr val="133080"/>
                </a:solidFill>
                <a:latin typeface="Arial" pitchFamily="34"/>
                <a:ea typeface="MS PGothic" pitchFamily="34"/>
                <a:cs typeface="Arial" pitchFamily="34"/>
              </a:rPr>
              <a:t> </a:t>
            </a:r>
            <a:endParaRPr lang="en-GB" dirty="0"/>
          </a:p>
        </p:txBody>
      </p:sp>
      <p:sp>
        <p:nvSpPr>
          <p:cNvPr id="8" name="Rectangle 3"/>
          <p:cNvSpPr>
            <a:spLocks noChangeArrowheads="1"/>
          </p:cNvSpPr>
          <p:nvPr/>
        </p:nvSpPr>
        <p:spPr bwMode="auto">
          <a:xfrm>
            <a:off x="983432" y="836712"/>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What is Personal Data –</a:t>
            </a:r>
            <a:br>
              <a:rPr lang="en-GB" sz="3200" dirty="0" smtClean="0">
                <a:solidFill>
                  <a:srgbClr val="133080"/>
                </a:solidFill>
                <a:latin typeface="Arial Rounded MT Bold" panose="020F0704030504030204" pitchFamily="34" charset="0"/>
                <a:cs typeface="Tahoma" panose="020B0604030504040204" pitchFamily="34" charset="0"/>
              </a:rPr>
            </a:br>
            <a:r>
              <a:rPr lang="en-GB" sz="3200" dirty="0" smtClean="0">
                <a:solidFill>
                  <a:srgbClr val="EC7616"/>
                </a:solidFill>
                <a:latin typeface="Arial Rounded MT Bold" panose="020F0704030504030204" pitchFamily="34" charset="0"/>
                <a:cs typeface="Tahoma" panose="020B0604030504040204" pitchFamily="34" charset="0"/>
              </a:rPr>
              <a:t>Remember </a:t>
            </a:r>
            <a:r>
              <a:rPr lang="en-GB" sz="3200" dirty="0">
                <a:solidFill>
                  <a:srgbClr val="EC7616"/>
                </a:solidFill>
                <a:latin typeface="Arial Rounded MT Bold" panose="020F0704030504030204" pitchFamily="34" charset="0"/>
                <a:cs typeface="Tahoma" panose="020B0604030504040204" pitchFamily="34" charset="0"/>
              </a:rPr>
              <a:t>the Basics</a:t>
            </a:r>
            <a:endParaRPr lang="en-US" sz="3200" dirty="0">
              <a:solidFill>
                <a:srgbClr val="EC7616"/>
              </a:solidFill>
              <a:latin typeface="Tahoma" panose="020B0604030504040204" pitchFamily="34" charset="0"/>
              <a:cs typeface="Tahoma" panose="020B0604030504040204" pitchFamily="34" charset="0"/>
            </a:endParaRPr>
          </a:p>
        </p:txBody>
      </p:sp>
      <p:sp>
        <p:nvSpPr>
          <p:cNvPr id="9" name="Rectangle 8"/>
          <p:cNvSpPr/>
          <p:nvPr/>
        </p:nvSpPr>
        <p:spPr>
          <a:xfrm>
            <a:off x="983432" y="2105472"/>
            <a:ext cx="8001000" cy="4124206"/>
          </a:xfrm>
          <a:prstGeom prst="rect">
            <a:avLst/>
          </a:prstGeom>
        </p:spPr>
        <p:txBody>
          <a:bodyPr wrap="square">
            <a:spAutoFit/>
          </a:bodyPr>
          <a:lstStyle/>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 Personal </a:t>
            </a:r>
            <a:r>
              <a:rPr lang="en-GB" sz="2200" dirty="0">
                <a:solidFill>
                  <a:srgbClr val="133080"/>
                </a:solidFill>
                <a:latin typeface="Arial" pitchFamily="34"/>
                <a:ea typeface="MS PGothic" pitchFamily="34"/>
                <a:cs typeface="Arial" pitchFamily="34"/>
              </a:rPr>
              <a:t>data – relates to an identifiable individual </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 Transparency </a:t>
            </a:r>
            <a:r>
              <a:rPr lang="en-GB" sz="2200" dirty="0">
                <a:solidFill>
                  <a:srgbClr val="133080"/>
                </a:solidFill>
                <a:latin typeface="Arial" pitchFamily="34"/>
                <a:ea typeface="MS PGothic" pitchFamily="34"/>
                <a:cs typeface="Arial" pitchFamily="34"/>
              </a:rPr>
              <a:t>and Fair Processing – data adequate, relevant, accurate, kept for no longer than absolutely necessary, safe and secure</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 Legitimate </a:t>
            </a:r>
            <a:r>
              <a:rPr lang="en-GB" sz="2200" dirty="0">
                <a:solidFill>
                  <a:srgbClr val="133080"/>
                </a:solidFill>
                <a:latin typeface="Arial" pitchFamily="34"/>
                <a:ea typeface="MS PGothic" pitchFamily="34"/>
                <a:cs typeface="Arial" pitchFamily="34"/>
              </a:rPr>
              <a:t>and Lawful Reason to Process – consent, in relation to a contract or proposed contract, legitimate business interest, legal obligation</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 GDPR </a:t>
            </a:r>
            <a:r>
              <a:rPr lang="en-GB" sz="2200" dirty="0">
                <a:solidFill>
                  <a:srgbClr val="133080"/>
                </a:solidFill>
                <a:latin typeface="Arial" pitchFamily="34"/>
                <a:ea typeface="MS PGothic" pitchFamily="34"/>
                <a:cs typeface="Arial" pitchFamily="34"/>
              </a:rPr>
              <a:t>Consent – freely given, specific, informed, unambiguous, right to withdraw  e.g. a right to represent</a:t>
            </a:r>
          </a:p>
          <a:p>
            <a:pPr>
              <a:spcBef>
                <a:spcPts val="600"/>
              </a:spcBef>
              <a:buSzPts val="2398"/>
              <a:buBlip>
                <a:blip r:embed="rId4"/>
              </a:buBlip>
              <a:defRPr sz="1800" b="0" i="0" u="none" strike="noStrike" kern="0" cap="none" spc="0" baseline="0">
                <a:solidFill>
                  <a:srgbClr val="000000"/>
                </a:solidFill>
                <a:uFillTx/>
              </a:defRPr>
            </a:pPr>
            <a:r>
              <a:rPr lang="en-GB" sz="2200" dirty="0" smtClean="0">
                <a:solidFill>
                  <a:srgbClr val="133080"/>
                </a:solidFill>
                <a:latin typeface="Arial" pitchFamily="34"/>
                <a:ea typeface="MS PGothic" pitchFamily="34"/>
                <a:cs typeface="Arial" pitchFamily="34"/>
              </a:rPr>
              <a:t> Legitimate business interest test: balancing our commercial interests with the rights of the data subject</a:t>
            </a:r>
            <a:endParaRPr lang="en-GB" sz="2200" dirty="0">
              <a:solidFill>
                <a:srgbClr val="133080"/>
              </a:solidFill>
              <a:latin typeface="Arial" pitchFamily="34"/>
              <a:ea typeface="MS PGothic" pitchFamily="34"/>
              <a:cs typeface="Arial" pitchFamily="34"/>
            </a:endParaRPr>
          </a:p>
        </p:txBody>
      </p:sp>
      <p:pic>
        <p:nvPicPr>
          <p:cNvPr id="2050" name="Picture 2" descr="Image result for personal data icon oran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88288" y="2105472"/>
            <a:ext cx="2971800" cy="2971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301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127448" y="451764"/>
            <a:ext cx="8006975" cy="5408063"/>
            <a:chOff x="462338" y="0"/>
            <a:chExt cx="8006975" cy="5408063"/>
          </a:xfrm>
        </p:grpSpPr>
        <p:sp>
          <p:nvSpPr>
            <p:cNvPr id="9" name="Rectangle 3"/>
            <p:cNvSpPr>
              <a:spLocks noChangeArrowheads="1"/>
            </p:cNvSpPr>
            <p:nvPr/>
          </p:nvSpPr>
          <p:spPr bwMode="auto">
            <a:xfrm>
              <a:off x="468313" y="0"/>
              <a:ext cx="8001000" cy="1268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a:solidFill>
                    <a:srgbClr val="133080"/>
                  </a:solidFill>
                  <a:latin typeface="Arial Rounded MT Bold" panose="020F0704030504030204" pitchFamily="34" charset="0"/>
                  <a:cs typeface="Tahoma" panose="020B0604030504040204" pitchFamily="34" charset="0"/>
                </a:rPr>
                <a:t>The Challenge Broken Down – </a:t>
              </a:r>
              <a:r>
                <a:rPr lang="en-GB" sz="3200" dirty="0" smtClean="0">
                  <a:solidFill>
                    <a:srgbClr val="133080"/>
                  </a:solidFill>
                  <a:latin typeface="Arial Rounded MT Bold" panose="020F0704030504030204" pitchFamily="34" charset="0"/>
                  <a:cs typeface="Tahoma" panose="020B0604030504040204" pitchFamily="34" charset="0"/>
                </a:rPr>
                <a:t/>
              </a:r>
              <a:br>
                <a:rPr lang="en-GB" sz="3200" dirty="0" smtClean="0">
                  <a:solidFill>
                    <a:srgbClr val="133080"/>
                  </a:solidFill>
                  <a:latin typeface="Arial Rounded MT Bold" panose="020F0704030504030204" pitchFamily="34" charset="0"/>
                  <a:cs typeface="Tahoma" panose="020B0604030504040204" pitchFamily="34" charset="0"/>
                </a:rPr>
              </a:br>
              <a:r>
                <a:rPr lang="en-GB" sz="3200" dirty="0" smtClean="0">
                  <a:solidFill>
                    <a:srgbClr val="EC7616"/>
                  </a:solidFill>
                  <a:latin typeface="Arial Rounded MT Bold" panose="020F0704030504030204" pitchFamily="34" charset="0"/>
                  <a:cs typeface="Tahoma" panose="020B0604030504040204" pitchFamily="34" charset="0"/>
                </a:rPr>
                <a:t>What </a:t>
              </a:r>
              <a:r>
                <a:rPr lang="en-GB" sz="3200" dirty="0">
                  <a:solidFill>
                    <a:srgbClr val="EC7616"/>
                  </a:solidFill>
                  <a:latin typeface="Arial Rounded MT Bold" panose="020F0704030504030204" pitchFamily="34" charset="0"/>
                  <a:cs typeface="Tahoma" panose="020B0604030504040204" pitchFamily="34" charset="0"/>
                </a:rPr>
                <a:t>could Compliance Look Like?</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462338" y="1369463"/>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b="1" dirty="0">
                  <a:solidFill>
                    <a:srgbClr val="133080"/>
                  </a:solidFill>
                  <a:latin typeface="Arial" pitchFamily="34"/>
                  <a:ea typeface="MS PGothic" pitchFamily="34"/>
                  <a:cs typeface="Arial" pitchFamily="34"/>
                </a:rPr>
                <a:t>Governance – </a:t>
              </a:r>
              <a:r>
                <a:rPr lang="en-GB" sz="2400" dirty="0">
                  <a:solidFill>
                    <a:srgbClr val="133080"/>
                  </a:solidFill>
                  <a:latin typeface="Arial" pitchFamily="34"/>
                  <a:ea typeface="MS PGothic" pitchFamily="34"/>
                  <a:cs typeface="Arial" pitchFamily="34"/>
                </a:rPr>
                <a:t>Board l</a:t>
              </a:r>
              <a:r>
                <a:rPr lang="en-GB" sz="2400" dirty="0" smtClean="0">
                  <a:solidFill>
                    <a:srgbClr val="133080"/>
                  </a:solidFill>
                  <a:latin typeface="Arial" pitchFamily="34"/>
                  <a:ea typeface="MS PGothic" pitchFamily="34"/>
                  <a:cs typeface="Arial" pitchFamily="34"/>
                </a:rPr>
                <a:t>evel control and oversight, </a:t>
              </a:r>
              <a:r>
                <a:rPr lang="en-GB" sz="2400" dirty="0">
                  <a:solidFill>
                    <a:srgbClr val="133080"/>
                  </a:solidFill>
                  <a:latin typeface="Arial" pitchFamily="34"/>
                  <a:ea typeface="MS PGothic" pitchFamily="34"/>
                  <a:cs typeface="Arial" pitchFamily="34"/>
                </a:rPr>
                <a:t>d</a:t>
              </a:r>
              <a:r>
                <a:rPr lang="en-GB" sz="2400" dirty="0" smtClean="0">
                  <a:solidFill>
                    <a:srgbClr val="133080"/>
                  </a:solidFill>
                  <a:latin typeface="Arial" pitchFamily="34"/>
                  <a:ea typeface="MS PGothic" pitchFamily="34"/>
                  <a:cs typeface="Arial" pitchFamily="34"/>
                </a:rPr>
                <a:t>ata protection </a:t>
              </a:r>
              <a:r>
                <a:rPr lang="en-GB" sz="2400" dirty="0">
                  <a:solidFill>
                    <a:srgbClr val="133080"/>
                  </a:solidFill>
                  <a:latin typeface="Arial" pitchFamily="34"/>
                  <a:ea typeface="MS PGothic" pitchFamily="34"/>
                  <a:cs typeface="Arial" pitchFamily="34"/>
                </a:rPr>
                <a:t>o</a:t>
              </a:r>
              <a:r>
                <a:rPr lang="en-GB" sz="2400" dirty="0" smtClean="0">
                  <a:solidFill>
                    <a:srgbClr val="133080"/>
                  </a:solidFill>
                  <a:latin typeface="Arial" pitchFamily="34"/>
                  <a:ea typeface="MS PGothic" pitchFamily="34"/>
                  <a:cs typeface="Arial" pitchFamily="34"/>
                </a:rPr>
                <a:t>wner and team, employee awareness and behaviour</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b="1" dirty="0" smtClean="0">
                  <a:solidFill>
                    <a:srgbClr val="133080"/>
                  </a:solidFill>
                  <a:latin typeface="Arial" pitchFamily="34"/>
                  <a:ea typeface="MS PGothic" pitchFamily="34"/>
                  <a:cs typeface="Arial" pitchFamily="34"/>
                </a:rPr>
                <a:t>Treat personal data with respect, understand confidentiality and cyber </a:t>
              </a:r>
              <a:r>
                <a:rPr lang="en-GB" sz="2400" b="1" dirty="0">
                  <a:solidFill>
                    <a:srgbClr val="133080"/>
                  </a:solidFill>
                  <a:latin typeface="Arial" pitchFamily="34"/>
                  <a:ea typeface="MS PGothic" pitchFamily="34"/>
                  <a:cs typeface="Arial" pitchFamily="34"/>
                </a:rPr>
                <a:t>s</a:t>
              </a:r>
              <a:r>
                <a:rPr lang="en-GB" sz="2400" b="1" dirty="0" smtClean="0">
                  <a:solidFill>
                    <a:srgbClr val="133080"/>
                  </a:solidFill>
                  <a:latin typeface="Arial" pitchFamily="34"/>
                  <a:ea typeface="MS PGothic" pitchFamily="34"/>
                  <a:cs typeface="Arial" pitchFamily="34"/>
                </a:rPr>
                <a:t>ecurity –</a:t>
              </a:r>
              <a:r>
                <a:rPr lang="en-GB" sz="2400" dirty="0" smtClean="0">
                  <a:solidFill>
                    <a:srgbClr val="133080"/>
                  </a:solidFill>
                  <a:latin typeface="Arial" pitchFamily="34"/>
                  <a:ea typeface="MS PGothic" pitchFamily="34"/>
                  <a:cs typeface="Arial" pitchFamily="34"/>
                </a:rPr>
                <a:t>recognise data breaches and individual rights request, every member of staff is responsible, use technology</a:t>
              </a:r>
              <a:r>
                <a:rPr lang="en-GB" sz="2400" dirty="0">
                  <a:solidFill>
                    <a:srgbClr val="133080"/>
                  </a:solidFill>
                  <a:latin typeface="Arial" pitchFamily="34"/>
                  <a:ea typeface="MS PGothic" pitchFamily="34"/>
                  <a:cs typeface="Arial" pitchFamily="34"/>
                </a:rPr>
                <a:t> </a:t>
              </a:r>
              <a:r>
                <a:rPr lang="en-GB" sz="2400" dirty="0" smtClean="0">
                  <a:solidFill>
                    <a:srgbClr val="133080"/>
                  </a:solidFill>
                  <a:latin typeface="Arial" pitchFamily="34"/>
                  <a:ea typeface="MS PGothic" pitchFamily="34"/>
                  <a:cs typeface="Arial" pitchFamily="34"/>
                </a:rPr>
                <a:t>responsibly, follow company rules</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b="1" dirty="0" smtClean="0">
                  <a:solidFill>
                    <a:srgbClr val="133080"/>
                  </a:solidFill>
                  <a:latin typeface="Arial" pitchFamily="34"/>
                  <a:ea typeface="MS PGothic" pitchFamily="34"/>
                  <a:cs typeface="Arial" pitchFamily="34"/>
                </a:rPr>
                <a:t>Manage personal data</a:t>
              </a:r>
              <a:r>
                <a:rPr lang="en-GB" sz="2400" dirty="0" smtClean="0">
                  <a:solidFill>
                    <a:srgbClr val="133080"/>
                  </a:solidFill>
                  <a:latin typeface="Arial" pitchFamily="34"/>
                  <a:ea typeface="MS PGothic" pitchFamily="34"/>
                  <a:cs typeface="Arial" pitchFamily="34"/>
                </a:rPr>
                <a:t>: how we collect it, how we use it, how long we keep it for, access and retention on a “as needed” basis</a:t>
              </a:r>
              <a:endParaRPr lang="en-GB" sz="2400" dirty="0">
                <a:solidFill>
                  <a:srgbClr val="133080"/>
                </a:solidFill>
                <a:latin typeface="Arial" pitchFamily="34"/>
                <a:ea typeface="MS PGothic" pitchFamily="34"/>
                <a:cs typeface="Arial" pitchFamily="34"/>
              </a:endParaRPr>
            </a:p>
          </p:txBody>
        </p:sp>
      </p:grpSp>
    </p:spTree>
    <p:extLst>
      <p:ext uri="{BB962C8B-B14F-4D97-AF65-F5344CB8AC3E}">
        <p14:creationId xmlns:p14="http://schemas.microsoft.com/office/powerpoint/2010/main" val="108267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127448" y="548680"/>
            <a:ext cx="8001000" cy="5262736"/>
            <a:chOff x="35496" y="620688"/>
            <a:chExt cx="8001000" cy="5262736"/>
          </a:xfrm>
        </p:grpSpPr>
        <p:sp>
          <p:nvSpPr>
            <p:cNvPr id="9" name="Rectangle 3"/>
            <p:cNvSpPr>
              <a:spLocks noChangeArrowheads="1"/>
            </p:cNvSpPr>
            <p:nvPr/>
          </p:nvSpPr>
          <p:spPr bwMode="auto">
            <a:xfrm>
              <a:off x="35496" y="620688"/>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r>
                <a:rPr lang="en-GB" sz="3200" dirty="0" smtClean="0">
                  <a:solidFill>
                    <a:srgbClr val="133080"/>
                  </a:solidFill>
                  <a:latin typeface="Arial Rounded MT Bold" panose="020F0704030504030204" pitchFamily="34" charset="0"/>
                  <a:cs typeface="Tahoma" panose="020B0604030504040204" pitchFamily="34" charset="0"/>
                </a:rPr>
                <a:t>Your </a:t>
              </a:r>
              <a:r>
                <a:rPr lang="en-US" sz="3200" dirty="0" smtClean="0">
                  <a:solidFill>
                    <a:srgbClr val="133080"/>
                  </a:solidFill>
                  <a:latin typeface="Arial Rounded MT Bold" panose="020F0704030504030204" pitchFamily="34" charset="0"/>
                  <a:cs typeface="Tahoma" panose="020B0604030504040204" pitchFamily="34" charset="0"/>
                </a:rPr>
                <a:t>Personal </a:t>
              </a:r>
              <a:r>
                <a:rPr lang="en-US" sz="3200" dirty="0" smtClean="0">
                  <a:solidFill>
                    <a:srgbClr val="EC7616"/>
                  </a:solidFill>
                  <a:latin typeface="Arial Rounded MT Bold" panose="020F0704030504030204" pitchFamily="34" charset="0"/>
                  <a:cs typeface="Tahoma" panose="020B0604030504040204" pitchFamily="34" charset="0"/>
                </a:rPr>
                <a:t>Data</a:t>
              </a:r>
              <a:endParaRPr lang="en-GB" sz="3200" dirty="0">
                <a:solidFill>
                  <a:srgbClr val="EC7616"/>
                </a:solidFill>
                <a:latin typeface="Arial Rounded MT Bold" panose="020F0704030504030204" pitchFamily="34" charset="0"/>
                <a:cs typeface="Tahoma" panose="020B0604030504040204" pitchFamily="34" charset="0"/>
              </a:endParaRPr>
            </a:p>
          </p:txBody>
        </p:sp>
        <p:sp>
          <p:nvSpPr>
            <p:cNvPr id="10" name="Rectangle 9"/>
            <p:cNvSpPr>
              <a:spLocks noChangeArrowheads="1"/>
            </p:cNvSpPr>
            <p:nvPr/>
          </p:nvSpPr>
          <p:spPr bwMode="auto">
            <a:xfrm>
              <a:off x="107504" y="1844824"/>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Consent is no longer the basis on which we will hold and process your personal data</a:t>
              </a: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As your employer we need to process your data – to comply with our legal obligations e.g. payroll, sickness recording or for our legitimate business interests.</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We will explain what data we hold and how we process it in a privacy notice to you</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As our employee, consultant or contractor you must follow our rules and processes on data protection</a:t>
              </a:r>
              <a:endParaRPr lang="en-GB" sz="2400" dirty="0">
                <a:solidFill>
                  <a:srgbClr val="133080"/>
                </a:solidFill>
                <a:latin typeface="Arial" pitchFamily="34"/>
                <a:ea typeface="MS PGothic" pitchFamily="34"/>
                <a:cs typeface="Arial" pitchFamily="34"/>
              </a:endParaRP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556304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343472" y="451764"/>
            <a:ext cx="8001000" cy="5287644"/>
            <a:chOff x="468313" y="188640"/>
            <a:chExt cx="8001000" cy="5287644"/>
          </a:xfrm>
        </p:grpSpPr>
        <p:sp>
          <p:nvSpPr>
            <p:cNvPr id="9" name="Rectangle 3"/>
            <p:cNvSpPr>
              <a:spLocks noChangeArrowheads="1"/>
            </p:cNvSpPr>
            <p:nvPr/>
          </p:nvSpPr>
          <p:spPr bwMode="auto">
            <a:xfrm>
              <a:off x="468313" y="188640"/>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r>
                <a:rPr lang="en-US" sz="3200" dirty="0" smtClean="0">
                  <a:solidFill>
                    <a:srgbClr val="133080"/>
                  </a:solidFill>
                  <a:latin typeface="Arial Rounded MT Bold" panose="020F0704030504030204" pitchFamily="34" charset="0"/>
                  <a:cs typeface="Tahoma" panose="020B0604030504040204" pitchFamily="34" charset="0"/>
                </a:rPr>
                <a:t>Collecting Business Personal Data </a:t>
              </a:r>
              <a:r>
                <a:rPr lang="en-US" sz="3200" dirty="0" smtClean="0">
                  <a:solidFill>
                    <a:srgbClr val="EC7616"/>
                  </a:solidFill>
                  <a:latin typeface="Arial Rounded MT Bold" panose="020F0704030504030204" pitchFamily="34" charset="0"/>
                  <a:cs typeface="Tahoma" panose="020B0604030504040204" pitchFamily="34" charset="0"/>
                </a:rPr>
                <a:t>(PD)</a:t>
              </a:r>
              <a:endParaRPr lang="en-GB" sz="3200" dirty="0">
                <a:solidFill>
                  <a:srgbClr val="EC7616"/>
                </a:solidFill>
                <a:latin typeface="Arial Rounded MT Bold" panose="020F0704030504030204" pitchFamily="34" charset="0"/>
                <a:cs typeface="Tahoma" panose="020B0604030504040204" pitchFamily="34" charset="0"/>
              </a:endParaRPr>
            </a:p>
          </p:txBody>
        </p:sp>
        <p:sp>
          <p:nvSpPr>
            <p:cNvPr id="10" name="Rectangle 9"/>
            <p:cNvSpPr>
              <a:spLocks noChangeArrowheads="1"/>
            </p:cNvSpPr>
            <p:nvPr/>
          </p:nvSpPr>
          <p:spPr bwMode="auto">
            <a:xfrm>
              <a:off x="468313" y="1437684"/>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Candidate PD sources: direct application through our website, email, job-board, LinkedIn, other sources. Treated in law as a consumer B2C</a:t>
              </a: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Client PD sources: direct contact, online sources, networking, business cards. Treated in law as B2B</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Lawful processing grounds: Legitimate business interest, contract, legal obligation and possibly consent</a:t>
              </a:r>
              <a:endParaRPr lang="en-GB" sz="2400" dirty="0">
                <a:solidFill>
                  <a:srgbClr val="133080"/>
                </a:solidFill>
                <a:latin typeface="Arial" pitchFamily="34"/>
                <a:ea typeface="MS PGothic" pitchFamily="34"/>
                <a:cs typeface="Arial" pitchFamily="34"/>
              </a:endParaRPr>
            </a:p>
            <a:p>
              <a:pPr>
                <a:spcBef>
                  <a:spcPts val="600"/>
                </a:spcBef>
                <a:buSzPts val="2398"/>
                <a:buBlip>
                  <a:blip r:embed="rId4"/>
                </a:buBlip>
                <a:defRPr sz="1800" b="0" i="0" u="none" strike="noStrike" kern="0" cap="none" spc="0" baseline="0">
                  <a:solidFill>
                    <a:srgbClr val="000000"/>
                  </a:solidFill>
                  <a:uFillTx/>
                </a:defRPr>
              </a:pPr>
              <a:r>
                <a:rPr lang="en-GB" sz="2400" dirty="0" smtClean="0">
                  <a:solidFill>
                    <a:srgbClr val="133080"/>
                  </a:solidFill>
                  <a:latin typeface="Arial" pitchFamily="34"/>
                  <a:ea typeface="MS PGothic" pitchFamily="34"/>
                  <a:cs typeface="Arial" pitchFamily="34"/>
                </a:rPr>
                <a:t>Explained to the candidate and client  in a privacy notice</a:t>
              </a:r>
              <a:endParaRPr lang="en-GB" sz="2400" dirty="0">
                <a:solidFill>
                  <a:srgbClr val="133080"/>
                </a:solidFill>
                <a:latin typeface="Arial" pitchFamily="34"/>
                <a:ea typeface="MS PGothic" pitchFamily="34"/>
                <a:cs typeface="Arial" pitchFamily="34"/>
              </a:endParaRP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329489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PSCO Landscape Logo Hi.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44206" y="188640"/>
            <a:ext cx="1185171" cy="263124"/>
          </a:xfrm>
          <a:prstGeom prst="rect">
            <a:avLst/>
          </a:prstGeom>
        </p:spPr>
      </p:pic>
      <p:grpSp>
        <p:nvGrpSpPr>
          <p:cNvPr id="8" name="Group 7"/>
          <p:cNvGrpSpPr/>
          <p:nvPr/>
        </p:nvGrpSpPr>
        <p:grpSpPr>
          <a:xfrm>
            <a:off x="1199456" y="620688"/>
            <a:ext cx="8001000" cy="5334744"/>
            <a:chOff x="468313" y="188640"/>
            <a:chExt cx="8001000" cy="5334744"/>
          </a:xfrm>
        </p:grpSpPr>
        <p:sp>
          <p:nvSpPr>
            <p:cNvPr id="9" name="Rectangle 3"/>
            <p:cNvSpPr>
              <a:spLocks noChangeArrowheads="1"/>
            </p:cNvSpPr>
            <p:nvPr/>
          </p:nvSpPr>
          <p:spPr bwMode="auto">
            <a:xfrm>
              <a:off x="468313" y="188640"/>
              <a:ext cx="80010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rgbClr val="F47120"/>
                </a:buClr>
                <a:buFont typeface="Arial" panose="020B0604020202020204" pitchFamily="34" charset="0"/>
                <a:buChar char="•"/>
                <a:defRPr sz="2400">
                  <a:solidFill>
                    <a:srgbClr val="32454A"/>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endParaRPr lang="en-GB" sz="3200" b="1" dirty="0">
                <a:solidFill>
                  <a:srgbClr val="133080"/>
                </a:solidFill>
                <a:latin typeface="Arial Rounded MT Bold" panose="020F0704030504030204" pitchFamily="34" charset="0"/>
                <a:cs typeface="Tahoma" panose="020B0604030504040204" pitchFamily="34" charset="0"/>
              </a:endParaRPr>
            </a:p>
            <a:p>
              <a:pPr defTabSz="914400" fontAlgn="base">
                <a:spcBef>
                  <a:spcPct val="0"/>
                </a:spcBef>
                <a:spcAft>
                  <a:spcPct val="0"/>
                </a:spcAft>
                <a:buClrTx/>
                <a:buNone/>
              </a:pPr>
              <a:r>
                <a:rPr lang="en-GB" sz="3200" dirty="0">
                  <a:solidFill>
                    <a:srgbClr val="133080"/>
                  </a:solidFill>
                  <a:latin typeface="Arial Rounded MT Bold" panose="020F0704030504030204" pitchFamily="34" charset="0"/>
                  <a:cs typeface="Tahoma" panose="020B0604030504040204" pitchFamily="34" charset="0"/>
                </a:rPr>
                <a:t>GDPR Privacy Notice – </a:t>
              </a:r>
              <a:r>
                <a:rPr lang="en-GB" sz="3200" dirty="0" smtClean="0">
                  <a:solidFill>
                    <a:srgbClr val="133080"/>
                  </a:solidFill>
                  <a:latin typeface="Arial Rounded MT Bold" panose="020F0704030504030204" pitchFamily="34" charset="0"/>
                  <a:cs typeface="Tahoma" panose="020B0604030504040204" pitchFamily="34" charset="0"/>
                </a:rPr>
                <a:t/>
              </a:r>
              <a:br>
                <a:rPr lang="en-GB" sz="3200" dirty="0" smtClean="0">
                  <a:solidFill>
                    <a:srgbClr val="133080"/>
                  </a:solidFill>
                  <a:latin typeface="Arial Rounded MT Bold" panose="020F0704030504030204" pitchFamily="34" charset="0"/>
                  <a:cs typeface="Tahoma" panose="020B0604030504040204" pitchFamily="34" charset="0"/>
                </a:rPr>
              </a:br>
              <a:r>
                <a:rPr lang="en-GB" sz="3200" dirty="0" smtClean="0">
                  <a:solidFill>
                    <a:srgbClr val="EC7616"/>
                  </a:solidFill>
                  <a:latin typeface="Arial Rounded MT Bold" panose="020F0704030504030204" pitchFamily="34" charset="0"/>
                  <a:cs typeface="Tahoma" panose="020B0604030504040204" pitchFamily="34" charset="0"/>
                </a:rPr>
                <a:t>When </a:t>
              </a:r>
              <a:r>
                <a:rPr lang="en-GB" sz="3200" dirty="0">
                  <a:solidFill>
                    <a:srgbClr val="EC7616"/>
                  </a:solidFill>
                  <a:latin typeface="Arial Rounded MT Bold" panose="020F0704030504030204" pitchFamily="34" charset="0"/>
                  <a:cs typeface="Tahoma" panose="020B0604030504040204" pitchFamily="34" charset="0"/>
                </a:rPr>
                <a:t>to provide?</a:t>
              </a:r>
              <a:endParaRPr lang="en-US" sz="3200" dirty="0">
                <a:solidFill>
                  <a:srgbClr val="EC7616"/>
                </a:solidFill>
                <a:latin typeface="Tahoma" panose="020B0604030504040204" pitchFamily="34" charset="0"/>
                <a:cs typeface="Tahoma" panose="020B0604030504040204" pitchFamily="34" charset="0"/>
              </a:endParaRPr>
            </a:p>
          </p:txBody>
        </p:sp>
        <p:sp>
          <p:nvSpPr>
            <p:cNvPr id="10" name="Rectangle 9"/>
            <p:cNvSpPr>
              <a:spLocks noChangeArrowheads="1"/>
            </p:cNvSpPr>
            <p:nvPr/>
          </p:nvSpPr>
          <p:spPr bwMode="auto">
            <a:xfrm>
              <a:off x="468313" y="1484784"/>
              <a:ext cx="681053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Provide at the time a data subject chooses to provide you with personal data (PD); </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If data taken from a publicly available source or obtained from a third party then notice must be provided within a “reasonable time”.</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This is the earliest of;</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First communication with the data subject;</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If the PD is to be disclosed to someone else before it is disclosed;</a:t>
              </a:r>
            </a:p>
            <a:p>
              <a:pPr>
                <a:spcBef>
                  <a:spcPts val="600"/>
                </a:spcBef>
                <a:buSzPts val="2398"/>
                <a:buBlip>
                  <a:blip r:embed="rId4"/>
                </a:buBlip>
                <a:defRPr sz="1800" b="0" i="0" u="none" strike="noStrike" kern="0" cap="none" spc="0" baseline="0">
                  <a:solidFill>
                    <a:srgbClr val="000000"/>
                  </a:solidFill>
                  <a:uFillTx/>
                </a:defRPr>
              </a:pPr>
              <a:r>
                <a:rPr lang="en-GB" sz="2400" dirty="0">
                  <a:solidFill>
                    <a:srgbClr val="133080"/>
                  </a:solidFill>
                  <a:latin typeface="Arial" pitchFamily="34"/>
                  <a:ea typeface="MS PGothic" pitchFamily="34"/>
                  <a:cs typeface="Arial" pitchFamily="34"/>
                </a:rPr>
                <a:t>One calendar month from the data you obtained PD.</a:t>
              </a:r>
            </a:p>
            <a:p>
              <a:pPr marL="0" indent="0" defTabSz="914400" fontAlgn="base">
                <a:lnSpc>
                  <a:spcPct val="90000"/>
                </a:lnSpc>
                <a:spcBef>
                  <a:spcPct val="20000"/>
                </a:spcBef>
                <a:spcAft>
                  <a:spcPct val="0"/>
                </a:spcAft>
                <a:buClr>
                  <a:srgbClr val="FF6F01"/>
                </a:buClr>
                <a:defRPr/>
              </a:pPr>
              <a:endParaRPr lang="en-US" sz="2400" dirty="0">
                <a:solidFill>
                  <a:srgbClr val="637B94"/>
                </a:solidFill>
                <a:cs typeface="Tahoma" panose="020B0604030504040204" pitchFamily="34" charset="0"/>
              </a:endParaRPr>
            </a:p>
          </p:txBody>
        </p:sp>
      </p:grpSp>
    </p:spTree>
    <p:extLst>
      <p:ext uri="{BB962C8B-B14F-4D97-AF65-F5344CB8AC3E}">
        <p14:creationId xmlns:p14="http://schemas.microsoft.com/office/powerpoint/2010/main" val="1194954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2143</TotalTime>
  <Words>2906</Words>
  <Application>Microsoft Office PowerPoint</Application>
  <PresentationFormat>Widescreen</PresentationFormat>
  <Paragraphs>195</Paragraphs>
  <Slides>18</Slides>
  <Notes>17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18</vt:i4>
      </vt:variant>
    </vt:vector>
  </HeadingPairs>
  <TitlesOfParts>
    <vt:vector size="29" baseType="lpstr">
      <vt:lpstr>MS PGothic</vt:lpstr>
      <vt:lpstr>MS PGothic</vt:lpstr>
      <vt:lpstr>Arial</vt:lpstr>
      <vt:lpstr>Arial Rounded MT Bold</vt:lpstr>
      <vt:lpstr>Calibri</vt:lpstr>
      <vt:lpstr>Tahoma</vt:lpstr>
      <vt:lpstr>Office Theme</vt:lpstr>
      <vt:lpstr>1_Custom Design</vt:lpstr>
      <vt:lpstr>2_Custom Design</vt:lpstr>
      <vt:lpstr>3_Custom Design</vt:lpstr>
      <vt:lpstr>4_Custom Design</vt:lpstr>
      <vt:lpstr> GDPR – What You Need to Know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Supply Chain: Controller,  Processor, Joint Controller</vt:lpstr>
      <vt:lpstr>PowerPoint Presentation</vt:lpstr>
      <vt:lpstr>PowerPoint Presentation</vt:lpstr>
      <vt:lpstr>Questions</vt:lpstr>
    </vt:vector>
  </TitlesOfParts>
  <Company>2UFD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Capitalising on the Global Trends for Recruitment</dc:title>
  <dc:creator>Ian Highland</dc:creator>
  <cp:lastModifiedBy>Nicola Hayman</cp:lastModifiedBy>
  <cp:revision>184</cp:revision>
  <cp:lastPrinted>2017-11-17T11:42:15Z</cp:lastPrinted>
  <dcterms:created xsi:type="dcterms:W3CDTF">2014-09-03T09:57:38Z</dcterms:created>
  <dcterms:modified xsi:type="dcterms:W3CDTF">2018-06-14T13:53:26Z</dcterms:modified>
</cp:coreProperties>
</file>