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  <p:sldMasterId id="2147483900" r:id="rId5"/>
  </p:sldMasterIdLst>
  <p:notesMasterIdLst>
    <p:notesMasterId r:id="rId27"/>
  </p:notesMasterIdLst>
  <p:handoutMasterIdLst>
    <p:handoutMasterId r:id="rId28"/>
  </p:handoutMasterIdLst>
  <p:sldIdLst>
    <p:sldId id="290" r:id="rId6"/>
    <p:sldId id="291" r:id="rId7"/>
    <p:sldId id="293" r:id="rId8"/>
    <p:sldId id="294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7" r:id="rId17"/>
    <p:sldId id="308" r:id="rId18"/>
    <p:sldId id="309" r:id="rId19"/>
    <p:sldId id="311" r:id="rId20"/>
    <p:sldId id="312" r:id="rId21"/>
    <p:sldId id="295" r:id="rId22"/>
    <p:sldId id="296" r:id="rId23"/>
    <p:sldId id="297" r:id="rId24"/>
    <p:sldId id="305" r:id="rId25"/>
    <p:sldId id="306" r:id="rId26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Geneva" pitchFamily="12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orient="horz" pos="300" userDrawn="1">
          <p15:clr>
            <a:srgbClr val="A4A3A4"/>
          </p15:clr>
        </p15:guide>
        <p15:guide id="3" pos="7287" userDrawn="1">
          <p15:clr>
            <a:srgbClr val="A4A3A4"/>
          </p15:clr>
        </p15:guide>
        <p15:guide id="4" pos="393" userDrawn="1">
          <p15:clr>
            <a:srgbClr val="A4A3A4"/>
          </p15:clr>
        </p15:guide>
        <p15:guide id="5" orient="horz" pos="1979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orient="horz" pos="10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0F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968FAA-2F0D-46E4-8429-04793BB612E9}" v="30" dt="2023-05-30T16:10:03.3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224" autoAdjust="0"/>
  </p:normalViewPr>
  <p:slideViewPr>
    <p:cSldViewPr>
      <p:cViewPr varScale="1">
        <p:scale>
          <a:sx n="118" d="100"/>
          <a:sy n="118" d="100"/>
        </p:scale>
        <p:origin x="252" y="102"/>
      </p:cViewPr>
      <p:guideLst>
        <p:guide orient="horz" pos="4020"/>
        <p:guide orient="horz" pos="300"/>
        <p:guide pos="7287"/>
        <p:guide pos="393"/>
        <p:guide orient="horz" pos="1979"/>
        <p:guide orient="horz" pos="2160"/>
        <p:guide orient="horz" pos="10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212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ton, Philip (CS&amp;TD Individuals Policy, Employment Status)" userId="df91cb8f-3e6c-474f-927b-1767b58d1972" providerId="ADAL" clId="{66968FAA-2F0D-46E4-8429-04793BB612E9}"/>
    <pc:docChg chg="undo redo custSel delSld modSld sldOrd">
      <pc:chgData name="Staton, Philip (CS&amp;TD Individuals Policy, Employment Status)" userId="df91cb8f-3e6c-474f-927b-1767b58d1972" providerId="ADAL" clId="{66968FAA-2F0D-46E4-8429-04793BB612E9}" dt="2023-05-30T16:12:36.330" v="413" actId="20577"/>
      <pc:docMkLst>
        <pc:docMk/>
      </pc:docMkLst>
      <pc:sldChg chg="modSp">
        <pc:chgData name="Staton, Philip (CS&amp;TD Individuals Policy, Employment Status)" userId="df91cb8f-3e6c-474f-927b-1767b58d1972" providerId="ADAL" clId="{66968FAA-2F0D-46E4-8429-04793BB612E9}" dt="2023-05-30T14:49:51.258" v="6" actId="1036"/>
        <pc:sldMkLst>
          <pc:docMk/>
          <pc:sldMk cId="672282060" sldId="290"/>
        </pc:sldMkLst>
        <pc:spChg chg="mod">
          <ac:chgData name="Staton, Philip (CS&amp;TD Individuals Policy, Employment Status)" userId="df91cb8f-3e6c-474f-927b-1767b58d1972" providerId="ADAL" clId="{66968FAA-2F0D-46E4-8429-04793BB612E9}" dt="2023-05-30T14:49:51.258" v="6" actId="1036"/>
          <ac:spMkLst>
            <pc:docMk/>
            <pc:sldMk cId="672282060" sldId="290"/>
            <ac:spMk id="2" creationId="{00000000-0000-0000-0000-000000000000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49:51.258" v="6" actId="1036"/>
          <ac:spMkLst>
            <pc:docMk/>
            <pc:sldMk cId="672282060" sldId="290"/>
            <ac:spMk id="3" creationId="{00000000-0000-0000-0000-000000000000}"/>
          </ac:spMkLst>
        </pc:spChg>
      </pc:sldChg>
      <pc:sldChg chg="modSp">
        <pc:chgData name="Staton, Philip (CS&amp;TD Individuals Policy, Employment Status)" userId="df91cb8f-3e6c-474f-927b-1767b58d1972" providerId="ADAL" clId="{66968FAA-2F0D-46E4-8429-04793BB612E9}" dt="2023-05-30T14:58:02.062" v="68" actId="12"/>
        <pc:sldMkLst>
          <pc:docMk/>
          <pc:sldMk cId="303281679" sldId="291"/>
        </pc:sldMkLst>
        <pc:spChg chg="mod">
          <ac:chgData name="Staton, Philip (CS&amp;TD Individuals Policy, Employment Status)" userId="df91cb8f-3e6c-474f-927b-1767b58d1972" providerId="ADAL" clId="{66968FAA-2F0D-46E4-8429-04793BB612E9}" dt="2023-05-30T14:58:02.062" v="68" actId="12"/>
          <ac:spMkLst>
            <pc:docMk/>
            <pc:sldMk cId="303281679" sldId="291"/>
            <ac:spMk id="3" creationId="{00000000-0000-0000-0000-000000000000}"/>
          </ac:spMkLst>
        </pc:spChg>
      </pc:sldChg>
      <pc:sldChg chg="del">
        <pc:chgData name="Staton, Philip (CS&amp;TD Individuals Policy, Employment Status)" userId="df91cb8f-3e6c-474f-927b-1767b58d1972" providerId="ADAL" clId="{66968FAA-2F0D-46E4-8429-04793BB612E9}" dt="2023-05-30T11:47:51.830" v="2" actId="2696"/>
        <pc:sldMkLst>
          <pc:docMk/>
          <pc:sldMk cId="2796973140" sldId="292"/>
        </pc:sldMkLst>
      </pc:sldChg>
      <pc:sldChg chg="modSp mod">
        <pc:chgData name="Staton, Philip (CS&amp;TD Individuals Policy, Employment Status)" userId="df91cb8f-3e6c-474f-927b-1767b58d1972" providerId="ADAL" clId="{66968FAA-2F0D-46E4-8429-04793BB612E9}" dt="2023-05-30T16:02:22.328" v="83" actId="1076"/>
        <pc:sldMkLst>
          <pc:docMk/>
          <pc:sldMk cId="1586501786" sldId="293"/>
        </pc:sldMkLst>
        <pc:spChg chg="mod">
          <ac:chgData name="Staton, Philip (CS&amp;TD Individuals Policy, Employment Status)" userId="df91cb8f-3e6c-474f-927b-1767b58d1972" providerId="ADAL" clId="{66968FAA-2F0D-46E4-8429-04793BB612E9}" dt="2023-05-30T14:50:36.540" v="8" actId="208"/>
          <ac:spMkLst>
            <pc:docMk/>
            <pc:sldMk cId="1586501786" sldId="293"/>
            <ac:spMk id="7" creationId="{4543A666-0ECF-4C5F-A09A-29C872251338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2:13.784" v="81" actId="1076"/>
          <ac:spMkLst>
            <pc:docMk/>
            <pc:sldMk cId="1586501786" sldId="293"/>
            <ac:spMk id="9" creationId="{7C53C464-F9C2-4BEE-B85D-AB9B84E98F14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0:36.540" v="8" actId="208"/>
          <ac:spMkLst>
            <pc:docMk/>
            <pc:sldMk cId="1586501786" sldId="293"/>
            <ac:spMk id="10" creationId="{3E28F6A9-2FA7-4F47-A907-D8889CD4AA58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2:22.328" v="83" actId="1076"/>
          <ac:spMkLst>
            <pc:docMk/>
            <pc:sldMk cId="1586501786" sldId="293"/>
            <ac:spMk id="11" creationId="{73DF1332-7F7C-4A5C-8307-EE17F7E3D6B7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0:36.540" v="8" actId="208"/>
          <ac:spMkLst>
            <pc:docMk/>
            <pc:sldMk cId="1586501786" sldId="293"/>
            <ac:spMk id="13" creationId="{82DC2A70-B5B2-4CF9-92FD-671515E668DA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0:36.540" v="8" actId="208"/>
          <ac:spMkLst>
            <pc:docMk/>
            <pc:sldMk cId="1586501786" sldId="293"/>
            <ac:spMk id="14" creationId="{11F412BC-EC1D-4471-A6D5-99734F0F7F30}"/>
          </ac:spMkLst>
        </pc:spChg>
      </pc:sldChg>
      <pc:sldChg chg="modSp mod">
        <pc:chgData name="Staton, Philip (CS&amp;TD Individuals Policy, Employment Status)" userId="df91cb8f-3e6c-474f-927b-1767b58d1972" providerId="ADAL" clId="{66968FAA-2F0D-46E4-8429-04793BB612E9}" dt="2023-05-30T14:51:08.496" v="17" actId="208"/>
        <pc:sldMkLst>
          <pc:docMk/>
          <pc:sldMk cId="2257689092" sldId="294"/>
        </pc:sldMkLst>
        <pc:spChg chg="mod">
          <ac:chgData name="Staton, Philip (CS&amp;TD Individuals Policy, Employment Status)" userId="df91cb8f-3e6c-474f-927b-1767b58d1972" providerId="ADAL" clId="{66968FAA-2F0D-46E4-8429-04793BB612E9}" dt="2023-05-30T14:50:57.878" v="12" actId="207"/>
          <ac:spMkLst>
            <pc:docMk/>
            <pc:sldMk cId="2257689092" sldId="294"/>
            <ac:spMk id="7" creationId="{9EAA0EA4-B320-4550-96E2-F85AE5613C73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0:50.874" v="10" actId="207"/>
          <ac:spMkLst>
            <pc:docMk/>
            <pc:sldMk cId="2257689092" sldId="294"/>
            <ac:spMk id="9" creationId="{71BC655F-180B-4BCA-9DC2-3C1B4601F7EA}"/>
          </ac:spMkLst>
        </pc:spChg>
        <pc:picChg chg="mod">
          <ac:chgData name="Staton, Philip (CS&amp;TD Individuals Policy, Employment Status)" userId="df91cb8f-3e6c-474f-927b-1767b58d1972" providerId="ADAL" clId="{66968FAA-2F0D-46E4-8429-04793BB612E9}" dt="2023-05-30T14:51:08.496" v="17" actId="208"/>
          <ac:picMkLst>
            <pc:docMk/>
            <pc:sldMk cId="2257689092" sldId="294"/>
            <ac:picMk id="10" creationId="{84F1B3D6-EF59-448C-B8CF-0E9BD637CD97}"/>
          </ac:picMkLst>
        </pc:picChg>
      </pc:sldChg>
      <pc:sldChg chg="modSp mod ord">
        <pc:chgData name="Staton, Philip (CS&amp;TD Individuals Policy, Employment Status)" userId="df91cb8f-3e6c-474f-927b-1767b58d1972" providerId="ADAL" clId="{66968FAA-2F0D-46E4-8429-04793BB612E9}" dt="2023-05-30T16:12:30.076" v="397" actId="20577"/>
        <pc:sldMkLst>
          <pc:docMk/>
          <pc:sldMk cId="2419566954" sldId="295"/>
        </pc:sldMkLst>
        <pc:spChg chg="mod">
          <ac:chgData name="Staton, Philip (CS&amp;TD Individuals Policy, Employment Status)" userId="df91cb8f-3e6c-474f-927b-1767b58d1972" providerId="ADAL" clId="{66968FAA-2F0D-46E4-8429-04793BB612E9}" dt="2023-05-30T16:12:30.076" v="397" actId="20577"/>
          <ac:spMkLst>
            <pc:docMk/>
            <pc:sldMk cId="2419566954" sldId="295"/>
            <ac:spMk id="2" creationId="{00000000-0000-0000-0000-000000000000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9:00.961" v="264" actId="1076"/>
          <ac:spMkLst>
            <pc:docMk/>
            <pc:sldMk cId="2419566954" sldId="295"/>
            <ac:spMk id="11" creationId="{F9FA46FE-2C58-423D-B3B4-DB0F07E86A39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8:49.723" v="263" actId="403"/>
          <ac:spMkLst>
            <pc:docMk/>
            <pc:sldMk cId="2419566954" sldId="295"/>
            <ac:spMk id="12" creationId="{38B25322-198A-4AA4-B8CD-9F8154A23A45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9:05.209" v="265" actId="1076"/>
          <ac:spMkLst>
            <pc:docMk/>
            <pc:sldMk cId="2419566954" sldId="295"/>
            <ac:spMk id="13" creationId="{0354E7DB-481D-4539-A3EB-683B0EB8FE32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9:38.576" v="275" actId="1076"/>
          <ac:spMkLst>
            <pc:docMk/>
            <pc:sldMk cId="2419566954" sldId="295"/>
            <ac:spMk id="14" creationId="{972036F2-AC69-47CB-B23B-83595930029E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9:35.297" v="274" actId="1076"/>
          <ac:spMkLst>
            <pc:docMk/>
            <pc:sldMk cId="2419566954" sldId="295"/>
            <ac:spMk id="15" creationId="{CF6A556F-0859-4E60-986C-AE131FC0B29E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9:14.689" v="267" actId="14100"/>
          <ac:spMkLst>
            <pc:docMk/>
            <pc:sldMk cId="2419566954" sldId="295"/>
            <ac:spMk id="18" creationId="{4DCDF3ED-AFD8-4EF1-A80A-15B1DCB96E0E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9:54.027" v="281" actId="14100"/>
          <ac:spMkLst>
            <pc:docMk/>
            <pc:sldMk cId="2419566954" sldId="295"/>
            <ac:spMk id="19" creationId="{028D432E-B492-4F19-B426-90D3243BDC64}"/>
          </ac:spMkLst>
        </pc:spChg>
        <pc:cxnChg chg="mod">
          <ac:chgData name="Staton, Philip (CS&amp;TD Individuals Policy, Employment Status)" userId="df91cb8f-3e6c-474f-927b-1767b58d1972" providerId="ADAL" clId="{66968FAA-2F0D-46E4-8429-04793BB612E9}" dt="2023-05-30T16:09:00.961" v="264" actId="1076"/>
          <ac:cxnSpMkLst>
            <pc:docMk/>
            <pc:sldMk cId="2419566954" sldId="295"/>
            <ac:cxnSpMk id="16" creationId="{0A7AC354-5A78-4696-BBC6-022CE6578BAE}"/>
          </ac:cxnSpMkLst>
        </pc:cxnChg>
        <pc:cxnChg chg="mod">
          <ac:chgData name="Staton, Philip (CS&amp;TD Individuals Policy, Employment Status)" userId="df91cb8f-3e6c-474f-927b-1767b58d1972" providerId="ADAL" clId="{66968FAA-2F0D-46E4-8429-04793BB612E9}" dt="2023-05-30T16:09:05.209" v="265" actId="1076"/>
          <ac:cxnSpMkLst>
            <pc:docMk/>
            <pc:sldMk cId="2419566954" sldId="295"/>
            <ac:cxnSpMk id="17" creationId="{D4ED14F6-50C5-4EBC-B326-642247CB7A1B}"/>
          </ac:cxnSpMkLst>
        </pc:cxnChg>
      </pc:sldChg>
      <pc:sldChg chg="modSp mod ord">
        <pc:chgData name="Staton, Philip (CS&amp;TD Individuals Policy, Employment Status)" userId="df91cb8f-3e6c-474f-927b-1767b58d1972" providerId="ADAL" clId="{66968FAA-2F0D-46E4-8429-04793BB612E9}" dt="2023-05-30T16:12:36.330" v="413" actId="20577"/>
        <pc:sldMkLst>
          <pc:docMk/>
          <pc:sldMk cId="3998141908" sldId="296"/>
        </pc:sldMkLst>
        <pc:spChg chg="mod">
          <ac:chgData name="Staton, Philip (CS&amp;TD Individuals Policy, Employment Status)" userId="df91cb8f-3e6c-474f-927b-1767b58d1972" providerId="ADAL" clId="{66968FAA-2F0D-46E4-8429-04793BB612E9}" dt="2023-05-30T16:12:36.330" v="413" actId="20577"/>
          <ac:spMkLst>
            <pc:docMk/>
            <pc:sldMk cId="3998141908" sldId="296"/>
            <ac:spMk id="2" creationId="{00000000-0000-0000-0000-000000000000}"/>
          </ac:spMkLst>
        </pc:spChg>
        <pc:graphicFrameChg chg="modGraphic">
          <ac:chgData name="Staton, Philip (CS&amp;TD Individuals Policy, Employment Status)" userId="df91cb8f-3e6c-474f-927b-1767b58d1972" providerId="ADAL" clId="{66968FAA-2F0D-46E4-8429-04793BB612E9}" dt="2023-05-30T14:52:34.570" v="23" actId="207"/>
          <ac:graphicFrameMkLst>
            <pc:docMk/>
            <pc:sldMk cId="3998141908" sldId="296"/>
            <ac:graphicFrameMk id="22" creationId="{BB40CB35-B3B5-4136-A684-E5D7F6E47336}"/>
          </ac:graphicFrameMkLst>
        </pc:graphicFrameChg>
      </pc:sldChg>
      <pc:sldChg chg="modSp mod ord">
        <pc:chgData name="Staton, Philip (CS&amp;TD Individuals Policy, Employment Status)" userId="df91cb8f-3e6c-474f-927b-1767b58d1972" providerId="ADAL" clId="{66968FAA-2F0D-46E4-8429-04793BB612E9}" dt="2023-05-30T16:11:46.682" v="348" actId="20577"/>
        <pc:sldMkLst>
          <pc:docMk/>
          <pc:sldMk cId="4250966411" sldId="297"/>
        </pc:sldMkLst>
        <pc:spChg chg="mod">
          <ac:chgData name="Staton, Philip (CS&amp;TD Individuals Policy, Employment Status)" userId="df91cb8f-3e6c-474f-927b-1767b58d1972" providerId="ADAL" clId="{66968FAA-2F0D-46E4-8429-04793BB612E9}" dt="2023-05-30T16:11:46.682" v="348" actId="20577"/>
          <ac:spMkLst>
            <pc:docMk/>
            <pc:sldMk cId="4250966411" sldId="297"/>
            <ac:spMk id="2" creationId="{00000000-0000-0000-0000-000000000000}"/>
          </ac:spMkLst>
        </pc:spChg>
      </pc:sldChg>
      <pc:sldChg chg="addSp delSp modSp mod">
        <pc:chgData name="Staton, Philip (CS&amp;TD Individuals Policy, Employment Status)" userId="df91cb8f-3e6c-474f-927b-1767b58d1972" providerId="ADAL" clId="{66968FAA-2F0D-46E4-8429-04793BB612E9}" dt="2023-05-30T14:55:44.031" v="41" actId="108"/>
        <pc:sldMkLst>
          <pc:docMk/>
          <pc:sldMk cId="968092011" sldId="302"/>
        </pc:sldMkLst>
        <pc:spChg chg="mod">
          <ac:chgData name="Staton, Philip (CS&amp;TD Individuals Policy, Employment Status)" userId="df91cb8f-3e6c-474f-927b-1767b58d1972" providerId="ADAL" clId="{66968FAA-2F0D-46E4-8429-04793BB612E9}" dt="2023-05-30T14:54:09.402" v="29" actId="208"/>
          <ac:spMkLst>
            <pc:docMk/>
            <pc:sldMk cId="968092011" sldId="302"/>
            <ac:spMk id="7" creationId="{D8C15615-9071-4FAC-9D96-7B42D64D1850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4:09.402" v="29" actId="208"/>
          <ac:spMkLst>
            <pc:docMk/>
            <pc:sldMk cId="968092011" sldId="302"/>
            <ac:spMk id="8" creationId="{5D6030C5-051E-41AE-82C2-C8A80E9477DD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4:09.402" v="29" actId="208"/>
          <ac:spMkLst>
            <pc:docMk/>
            <pc:sldMk cId="968092011" sldId="302"/>
            <ac:spMk id="9" creationId="{A6474B95-893B-4625-BA36-A8FF3B3E36E4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4:09.402" v="29" actId="208"/>
          <ac:spMkLst>
            <pc:docMk/>
            <pc:sldMk cId="968092011" sldId="302"/>
            <ac:spMk id="10" creationId="{C06C4E77-681E-4D00-9543-03DAD8F2072F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4:09.402" v="29" actId="208"/>
          <ac:spMkLst>
            <pc:docMk/>
            <pc:sldMk cId="968092011" sldId="302"/>
            <ac:spMk id="11" creationId="{63684E69-293C-4470-A904-BFE248AF7F47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4:09.402" v="29" actId="208"/>
          <ac:spMkLst>
            <pc:docMk/>
            <pc:sldMk cId="968092011" sldId="302"/>
            <ac:spMk id="12" creationId="{3442AD39-0D23-4483-B531-CCD3EEF66B55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4:33.967" v="32" actId="208"/>
          <ac:spMkLst>
            <pc:docMk/>
            <pc:sldMk cId="968092011" sldId="302"/>
            <ac:spMk id="19" creationId="{FA8EB056-A864-4C02-889D-DED9641E1C2B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4:33.967" v="32" actId="208"/>
          <ac:spMkLst>
            <pc:docMk/>
            <pc:sldMk cId="968092011" sldId="302"/>
            <ac:spMk id="20" creationId="{06D8CFE3-8BE1-4BF0-B0E0-E23834C01661}"/>
          </ac:spMkLst>
        </pc:spChg>
        <pc:spChg chg="add del mod">
          <ac:chgData name="Staton, Philip (CS&amp;TD Individuals Policy, Employment Status)" userId="df91cb8f-3e6c-474f-927b-1767b58d1972" providerId="ADAL" clId="{66968FAA-2F0D-46E4-8429-04793BB612E9}" dt="2023-05-30T14:54:12.396" v="30" actId="478"/>
          <ac:spMkLst>
            <pc:docMk/>
            <pc:sldMk cId="968092011" sldId="302"/>
            <ac:spMk id="23" creationId="{AC95E149-DEFD-44B2-9554-2D008B47D297}"/>
          </ac:spMkLst>
        </pc:spChg>
        <pc:cxnChg chg="mod">
          <ac:chgData name="Staton, Philip (CS&amp;TD Individuals Policy, Employment Status)" userId="df91cb8f-3e6c-474f-927b-1767b58d1972" providerId="ADAL" clId="{66968FAA-2F0D-46E4-8429-04793BB612E9}" dt="2023-05-30T14:55:35.376" v="37" actId="108"/>
          <ac:cxnSpMkLst>
            <pc:docMk/>
            <pc:sldMk cId="968092011" sldId="302"/>
            <ac:cxnSpMk id="13" creationId="{570FD457-7978-4EBB-91D9-BF895C2E3BE1}"/>
          </ac:cxnSpMkLst>
        </pc:cxnChg>
        <pc:cxnChg chg="mod">
          <ac:chgData name="Staton, Philip (CS&amp;TD Individuals Policy, Employment Status)" userId="df91cb8f-3e6c-474f-927b-1767b58d1972" providerId="ADAL" clId="{66968FAA-2F0D-46E4-8429-04793BB612E9}" dt="2023-05-30T14:55:44.031" v="41" actId="108"/>
          <ac:cxnSpMkLst>
            <pc:docMk/>
            <pc:sldMk cId="968092011" sldId="302"/>
            <ac:cxnSpMk id="14" creationId="{630C1F72-807B-4335-8A6D-AE5841FC304B}"/>
          </ac:cxnSpMkLst>
        </pc:cxnChg>
        <pc:cxnChg chg="mod">
          <ac:chgData name="Staton, Philip (CS&amp;TD Individuals Policy, Employment Status)" userId="df91cb8f-3e6c-474f-927b-1767b58d1972" providerId="ADAL" clId="{66968FAA-2F0D-46E4-8429-04793BB612E9}" dt="2023-05-30T14:55:31.364" v="36"/>
          <ac:cxnSpMkLst>
            <pc:docMk/>
            <pc:sldMk cId="968092011" sldId="302"/>
            <ac:cxnSpMk id="15" creationId="{D2420B4D-4ED7-43EE-9CA0-C58E042FD8A6}"/>
          </ac:cxnSpMkLst>
        </pc:cxnChg>
        <pc:cxnChg chg="mod">
          <ac:chgData name="Staton, Philip (CS&amp;TD Individuals Policy, Employment Status)" userId="df91cb8f-3e6c-474f-927b-1767b58d1972" providerId="ADAL" clId="{66968FAA-2F0D-46E4-8429-04793BB612E9}" dt="2023-05-30T14:55:38.039" v="38" actId="108"/>
          <ac:cxnSpMkLst>
            <pc:docMk/>
            <pc:sldMk cId="968092011" sldId="302"/>
            <ac:cxnSpMk id="16" creationId="{F16D09B7-60EC-4742-AB5C-5CCA61FC33C6}"/>
          </ac:cxnSpMkLst>
        </pc:cxnChg>
        <pc:cxnChg chg="mod">
          <ac:chgData name="Staton, Philip (CS&amp;TD Individuals Policy, Employment Status)" userId="df91cb8f-3e6c-474f-927b-1767b58d1972" providerId="ADAL" clId="{66968FAA-2F0D-46E4-8429-04793BB612E9}" dt="2023-05-30T14:55:41.505" v="39" actId="108"/>
          <ac:cxnSpMkLst>
            <pc:docMk/>
            <pc:sldMk cId="968092011" sldId="302"/>
            <ac:cxnSpMk id="17" creationId="{2B215ADD-DC28-41F2-B921-53548C1CE464}"/>
          </ac:cxnSpMkLst>
        </pc:cxnChg>
        <pc:cxnChg chg="mod">
          <ac:chgData name="Staton, Philip (CS&amp;TD Individuals Policy, Employment Status)" userId="df91cb8f-3e6c-474f-927b-1767b58d1972" providerId="ADAL" clId="{66968FAA-2F0D-46E4-8429-04793BB612E9}" dt="2023-05-30T14:55:42.578" v="40" actId="108"/>
          <ac:cxnSpMkLst>
            <pc:docMk/>
            <pc:sldMk cId="968092011" sldId="302"/>
            <ac:cxnSpMk id="18" creationId="{3AEF2477-E55F-4CE2-8261-FAD9D41AFE52}"/>
          </ac:cxnSpMkLst>
        </pc:cxnChg>
      </pc:sldChg>
      <pc:sldChg chg="addSp delSp modSp mod ord">
        <pc:chgData name="Staton, Philip (CS&amp;TD Individuals Policy, Employment Status)" userId="df91cb8f-3e6c-474f-927b-1767b58d1972" providerId="ADAL" clId="{66968FAA-2F0D-46E4-8429-04793BB612E9}" dt="2023-05-30T16:11:59.041" v="359" actId="20577"/>
        <pc:sldMkLst>
          <pc:docMk/>
          <pc:sldMk cId="3607821825" sldId="305"/>
        </pc:sldMkLst>
        <pc:spChg chg="mod">
          <ac:chgData name="Staton, Philip (CS&amp;TD Individuals Policy, Employment Status)" userId="df91cb8f-3e6c-474f-927b-1767b58d1972" providerId="ADAL" clId="{66968FAA-2F0D-46E4-8429-04793BB612E9}" dt="2023-05-30T16:11:59.041" v="359" actId="20577"/>
          <ac:spMkLst>
            <pc:docMk/>
            <pc:sldMk cId="3607821825" sldId="305"/>
            <ac:spMk id="2" creationId="{00000000-0000-0000-0000-000000000000}"/>
          </ac:spMkLst>
        </pc:spChg>
        <pc:spChg chg="del mod">
          <ac:chgData name="Staton, Philip (CS&amp;TD Individuals Policy, Employment Status)" userId="df91cb8f-3e6c-474f-927b-1767b58d1972" providerId="ADAL" clId="{66968FAA-2F0D-46E4-8429-04793BB612E9}" dt="2023-05-30T16:10:03.026" v="282" actId="478"/>
          <ac:spMkLst>
            <pc:docMk/>
            <pc:sldMk cId="3607821825" sldId="305"/>
            <ac:spMk id="11" creationId="{F9FA46FE-2C58-423D-B3B4-DB0F07E86A39}"/>
          </ac:spMkLst>
        </pc:spChg>
        <pc:spChg chg="del mod">
          <ac:chgData name="Staton, Philip (CS&amp;TD Individuals Policy, Employment Status)" userId="df91cb8f-3e6c-474f-927b-1767b58d1972" providerId="ADAL" clId="{66968FAA-2F0D-46E4-8429-04793BB612E9}" dt="2023-05-30T16:10:03.026" v="282" actId="478"/>
          <ac:spMkLst>
            <pc:docMk/>
            <pc:sldMk cId="3607821825" sldId="305"/>
            <ac:spMk id="12" creationId="{38B25322-198A-4AA4-B8CD-9F8154A23A45}"/>
          </ac:spMkLst>
        </pc:spChg>
        <pc:spChg chg="del mod">
          <ac:chgData name="Staton, Philip (CS&amp;TD Individuals Policy, Employment Status)" userId="df91cb8f-3e6c-474f-927b-1767b58d1972" providerId="ADAL" clId="{66968FAA-2F0D-46E4-8429-04793BB612E9}" dt="2023-05-30T16:10:03.026" v="282" actId="478"/>
          <ac:spMkLst>
            <pc:docMk/>
            <pc:sldMk cId="3607821825" sldId="305"/>
            <ac:spMk id="13" creationId="{0354E7DB-481D-4539-A3EB-683B0EB8FE32}"/>
          </ac:spMkLst>
        </pc:spChg>
        <pc:spChg chg="del">
          <ac:chgData name="Staton, Philip (CS&amp;TD Individuals Policy, Employment Status)" userId="df91cb8f-3e6c-474f-927b-1767b58d1972" providerId="ADAL" clId="{66968FAA-2F0D-46E4-8429-04793BB612E9}" dt="2023-05-30T16:10:03.026" v="282" actId="478"/>
          <ac:spMkLst>
            <pc:docMk/>
            <pc:sldMk cId="3607821825" sldId="305"/>
            <ac:spMk id="14" creationId="{972036F2-AC69-47CB-B23B-83595930029E}"/>
          </ac:spMkLst>
        </pc:spChg>
        <pc:spChg chg="del">
          <ac:chgData name="Staton, Philip (CS&amp;TD Individuals Policy, Employment Status)" userId="df91cb8f-3e6c-474f-927b-1767b58d1972" providerId="ADAL" clId="{66968FAA-2F0D-46E4-8429-04793BB612E9}" dt="2023-05-30T16:10:03.026" v="282" actId="478"/>
          <ac:spMkLst>
            <pc:docMk/>
            <pc:sldMk cId="3607821825" sldId="305"/>
            <ac:spMk id="15" creationId="{CF6A556F-0859-4E60-986C-AE131FC0B29E}"/>
          </ac:spMkLst>
        </pc:spChg>
        <pc:spChg chg="del">
          <ac:chgData name="Staton, Philip (CS&amp;TD Individuals Policy, Employment Status)" userId="df91cb8f-3e6c-474f-927b-1767b58d1972" providerId="ADAL" clId="{66968FAA-2F0D-46E4-8429-04793BB612E9}" dt="2023-05-30T16:10:03.026" v="282" actId="478"/>
          <ac:spMkLst>
            <pc:docMk/>
            <pc:sldMk cId="3607821825" sldId="305"/>
            <ac:spMk id="18" creationId="{4DCDF3ED-AFD8-4EF1-A80A-15B1DCB96E0E}"/>
          </ac:spMkLst>
        </pc:spChg>
        <pc:spChg chg="del">
          <ac:chgData name="Staton, Philip (CS&amp;TD Individuals Policy, Employment Status)" userId="df91cb8f-3e6c-474f-927b-1767b58d1972" providerId="ADAL" clId="{66968FAA-2F0D-46E4-8429-04793BB612E9}" dt="2023-05-30T16:10:03.026" v="282" actId="478"/>
          <ac:spMkLst>
            <pc:docMk/>
            <pc:sldMk cId="3607821825" sldId="305"/>
            <ac:spMk id="19" creationId="{028D432E-B492-4F19-B426-90D3243BDC64}"/>
          </ac:spMkLst>
        </pc:spChg>
        <pc:sp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spMkLst>
            <pc:docMk/>
            <pc:sldMk cId="3607821825" sldId="305"/>
            <ac:spMk id="21" creationId="{07ABAF4E-D7C5-4170-B72D-12567D68AE07}"/>
          </ac:spMkLst>
        </pc:spChg>
        <pc:sp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spMkLst>
            <pc:docMk/>
            <pc:sldMk cId="3607821825" sldId="305"/>
            <ac:spMk id="22" creationId="{C2B11F9C-4B1E-4C7C-AC04-B5B96A4572B4}"/>
          </ac:spMkLst>
        </pc:spChg>
        <pc:sp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spMkLst>
            <pc:docMk/>
            <pc:sldMk cId="3607821825" sldId="305"/>
            <ac:spMk id="23" creationId="{2EDDB59E-D6F1-4E01-9776-4BF59119DE0B}"/>
          </ac:spMkLst>
        </pc:spChg>
        <pc:sp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spMkLst>
            <pc:docMk/>
            <pc:sldMk cId="3607821825" sldId="305"/>
            <ac:spMk id="24" creationId="{B4D55D93-FDD4-4401-9084-DAD2161A6455}"/>
          </ac:spMkLst>
        </pc:spChg>
        <pc:sp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spMkLst>
            <pc:docMk/>
            <pc:sldMk cId="3607821825" sldId="305"/>
            <ac:spMk id="25" creationId="{E30FE93B-8A41-43DD-9983-AEA3A23B5C60}"/>
          </ac:spMkLst>
        </pc:spChg>
        <pc:sp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spMkLst>
            <pc:docMk/>
            <pc:sldMk cId="3607821825" sldId="305"/>
            <ac:spMk id="28" creationId="{8D2BD763-AEF7-4003-9EF9-EC656332DD41}"/>
          </ac:spMkLst>
        </pc:spChg>
        <pc:sp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spMkLst>
            <pc:docMk/>
            <pc:sldMk cId="3607821825" sldId="305"/>
            <ac:spMk id="29" creationId="{F0C390ED-0E5C-461F-8E8B-62D4E59C03BF}"/>
          </ac:spMkLst>
        </pc:spChg>
        <pc:cxnChg chg="del mod">
          <ac:chgData name="Staton, Philip (CS&amp;TD Individuals Policy, Employment Status)" userId="df91cb8f-3e6c-474f-927b-1767b58d1972" providerId="ADAL" clId="{66968FAA-2F0D-46E4-8429-04793BB612E9}" dt="2023-05-30T16:10:03.026" v="282" actId="478"/>
          <ac:cxnSpMkLst>
            <pc:docMk/>
            <pc:sldMk cId="3607821825" sldId="305"/>
            <ac:cxnSpMk id="16" creationId="{0A7AC354-5A78-4696-BBC6-022CE6578BAE}"/>
          </ac:cxnSpMkLst>
        </pc:cxnChg>
        <pc:cxnChg chg="del mod">
          <ac:chgData name="Staton, Philip (CS&amp;TD Individuals Policy, Employment Status)" userId="df91cb8f-3e6c-474f-927b-1767b58d1972" providerId="ADAL" clId="{66968FAA-2F0D-46E4-8429-04793BB612E9}" dt="2023-05-30T16:10:03.026" v="282" actId="478"/>
          <ac:cxnSpMkLst>
            <pc:docMk/>
            <pc:sldMk cId="3607821825" sldId="305"/>
            <ac:cxnSpMk id="17" creationId="{D4ED14F6-50C5-4EBC-B326-642247CB7A1B}"/>
          </ac:cxnSpMkLst>
        </pc:cxnChg>
        <pc:cxn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cxnSpMkLst>
            <pc:docMk/>
            <pc:sldMk cId="3607821825" sldId="305"/>
            <ac:cxnSpMk id="26" creationId="{7CE1BEC0-1745-4AB2-A167-4469E7D2784E}"/>
          </ac:cxnSpMkLst>
        </pc:cxnChg>
        <pc:cxnChg chg="add mod">
          <ac:chgData name="Staton, Philip (CS&amp;TD Individuals Policy, Employment Status)" userId="df91cb8f-3e6c-474f-927b-1767b58d1972" providerId="ADAL" clId="{66968FAA-2F0D-46E4-8429-04793BB612E9}" dt="2023-05-30T16:10:09.088" v="289" actId="1036"/>
          <ac:cxnSpMkLst>
            <pc:docMk/>
            <pc:sldMk cId="3607821825" sldId="305"/>
            <ac:cxnSpMk id="27" creationId="{5DF00F6B-E982-4479-836A-BA844451B4DA}"/>
          </ac:cxnSpMkLst>
        </pc:cxnChg>
      </pc:sldChg>
      <pc:sldChg chg="modSp mod ord">
        <pc:chgData name="Staton, Philip (CS&amp;TD Individuals Policy, Employment Status)" userId="df91cb8f-3e6c-474f-927b-1767b58d1972" providerId="ADAL" clId="{66968FAA-2F0D-46E4-8429-04793BB612E9}" dt="2023-05-30T16:12:06.965" v="384" actId="20577"/>
        <pc:sldMkLst>
          <pc:docMk/>
          <pc:sldMk cId="1822049024" sldId="306"/>
        </pc:sldMkLst>
        <pc:spChg chg="mod">
          <ac:chgData name="Staton, Philip (CS&amp;TD Individuals Policy, Employment Status)" userId="df91cb8f-3e6c-474f-927b-1767b58d1972" providerId="ADAL" clId="{66968FAA-2F0D-46E4-8429-04793BB612E9}" dt="2023-05-30T16:12:06.965" v="384" actId="20577"/>
          <ac:spMkLst>
            <pc:docMk/>
            <pc:sldMk cId="1822049024" sldId="306"/>
            <ac:spMk id="2" creationId="{00000000-0000-0000-0000-000000000000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4:56:06.605" v="44" actId="14100"/>
          <ac:spMkLst>
            <pc:docMk/>
            <pc:sldMk cId="1822049024" sldId="306"/>
            <ac:spMk id="23" creationId="{B72B3006-95D0-4CE3-A935-606992C576FD}"/>
          </ac:spMkLst>
        </pc:spChg>
        <pc:graphicFrameChg chg="mod">
          <ac:chgData name="Staton, Philip (CS&amp;TD Individuals Policy, Employment Status)" userId="df91cb8f-3e6c-474f-927b-1767b58d1972" providerId="ADAL" clId="{66968FAA-2F0D-46E4-8429-04793BB612E9}" dt="2023-05-30T16:10:35.536" v="291" actId="1035"/>
          <ac:graphicFrameMkLst>
            <pc:docMk/>
            <pc:sldMk cId="1822049024" sldId="306"/>
            <ac:graphicFrameMk id="22" creationId="{EE43B78A-82A3-4718-82A8-564239865B20}"/>
          </ac:graphicFrameMkLst>
        </pc:graphicFrameChg>
      </pc:sldChg>
      <pc:sldChg chg="modSp">
        <pc:chgData name="Staton, Philip (CS&amp;TD Individuals Policy, Employment Status)" userId="df91cb8f-3e6c-474f-927b-1767b58d1972" providerId="ADAL" clId="{66968FAA-2F0D-46E4-8429-04793BB612E9}" dt="2023-05-30T15:02:13.340" v="71" actId="403"/>
        <pc:sldMkLst>
          <pc:docMk/>
          <pc:sldMk cId="2008147686" sldId="308"/>
        </pc:sldMkLst>
        <pc:spChg chg="mod">
          <ac:chgData name="Staton, Philip (CS&amp;TD Individuals Policy, Employment Status)" userId="df91cb8f-3e6c-474f-927b-1767b58d1972" providerId="ADAL" clId="{66968FAA-2F0D-46E4-8429-04793BB612E9}" dt="2023-05-30T15:02:13.340" v="71" actId="403"/>
          <ac:spMkLst>
            <pc:docMk/>
            <pc:sldMk cId="2008147686" sldId="308"/>
            <ac:spMk id="3" creationId="{00000000-0000-0000-0000-000000000000}"/>
          </ac:spMkLst>
        </pc:spChg>
      </pc:sldChg>
      <pc:sldChg chg="modSp mod">
        <pc:chgData name="Staton, Philip (CS&amp;TD Individuals Policy, Employment Status)" userId="df91cb8f-3e6c-474f-927b-1767b58d1972" providerId="ADAL" clId="{66968FAA-2F0D-46E4-8429-04793BB612E9}" dt="2023-05-30T16:04:02.149" v="260" actId="20577"/>
        <pc:sldMkLst>
          <pc:docMk/>
          <pc:sldMk cId="51918898" sldId="309"/>
        </pc:sldMkLst>
        <pc:spChg chg="mod">
          <ac:chgData name="Staton, Philip (CS&amp;TD Individuals Policy, Employment Status)" userId="df91cb8f-3e6c-474f-927b-1767b58d1972" providerId="ADAL" clId="{66968FAA-2F0D-46E4-8429-04793BB612E9}" dt="2023-05-30T16:04:02.149" v="260" actId="20577"/>
          <ac:spMkLst>
            <pc:docMk/>
            <pc:sldMk cId="51918898" sldId="309"/>
            <ac:spMk id="3" creationId="{00000000-0000-0000-0000-000000000000}"/>
          </ac:spMkLst>
        </pc:spChg>
      </pc:sldChg>
      <pc:sldChg chg="modSp mod">
        <pc:chgData name="Staton, Philip (CS&amp;TD Individuals Policy, Employment Status)" userId="df91cb8f-3e6c-474f-927b-1767b58d1972" providerId="ADAL" clId="{66968FAA-2F0D-46E4-8429-04793BB612E9}" dt="2023-05-30T16:07:29.763" v="261" actId="1036"/>
        <pc:sldMkLst>
          <pc:docMk/>
          <pc:sldMk cId="3839012540" sldId="311"/>
        </pc:sldMkLst>
        <pc:spChg chg="mod">
          <ac:chgData name="Staton, Philip (CS&amp;TD Individuals Policy, Employment Status)" userId="df91cb8f-3e6c-474f-927b-1767b58d1972" providerId="ADAL" clId="{66968FAA-2F0D-46E4-8429-04793BB612E9}" dt="2023-05-30T10:48:24.636" v="1" actId="403"/>
          <ac:spMkLst>
            <pc:docMk/>
            <pc:sldMk cId="3839012540" sldId="311"/>
            <ac:spMk id="3" creationId="{00000000-0000-0000-0000-000000000000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7:29.763" v="261" actId="1036"/>
          <ac:spMkLst>
            <pc:docMk/>
            <pc:sldMk cId="3839012540" sldId="311"/>
            <ac:spMk id="9" creationId="{26D24647-DE38-4D3D-8303-54104F289DA9}"/>
          </ac:spMkLst>
        </pc:spChg>
        <pc:spChg chg="mod">
          <ac:chgData name="Staton, Philip (CS&amp;TD Individuals Policy, Employment Status)" userId="df91cb8f-3e6c-474f-927b-1767b58d1972" providerId="ADAL" clId="{66968FAA-2F0D-46E4-8429-04793BB612E9}" dt="2023-05-30T16:07:29.763" v="261" actId="1036"/>
          <ac:spMkLst>
            <pc:docMk/>
            <pc:sldMk cId="3839012540" sldId="311"/>
            <ac:spMk id="10" creationId="{209C07BD-E86F-49F3-B99A-1FC223D2CC15}"/>
          </ac:spMkLst>
        </pc:spChg>
        <pc:picChg chg="mod">
          <ac:chgData name="Staton, Philip (CS&amp;TD Individuals Policy, Employment Status)" userId="df91cb8f-3e6c-474f-927b-1767b58d1972" providerId="ADAL" clId="{66968FAA-2F0D-46E4-8429-04793BB612E9}" dt="2023-05-30T16:07:29.763" v="261" actId="1036"/>
          <ac:picMkLst>
            <pc:docMk/>
            <pc:sldMk cId="3839012540" sldId="311"/>
            <ac:picMk id="7" creationId="{082ACF67-61DE-4D0D-A8BF-737F747F3B64}"/>
          </ac:picMkLst>
        </pc:picChg>
        <pc:picChg chg="mod">
          <ac:chgData name="Staton, Philip (CS&amp;TD Individuals Policy, Employment Status)" userId="df91cb8f-3e6c-474f-927b-1767b58d1972" providerId="ADAL" clId="{66968FAA-2F0D-46E4-8429-04793BB612E9}" dt="2023-05-30T16:07:29.763" v="261" actId="1036"/>
          <ac:picMkLst>
            <pc:docMk/>
            <pc:sldMk cId="3839012540" sldId="311"/>
            <ac:picMk id="8" creationId="{3BAA1438-B8AB-4950-80F7-CA4C56EFEC27}"/>
          </ac:picMkLst>
        </pc:picChg>
      </pc:sldChg>
      <pc:sldChg chg="addSp delSp modSp mod">
        <pc:chgData name="Staton, Philip (CS&amp;TD Individuals Policy, Employment Status)" userId="df91cb8f-3e6c-474f-927b-1767b58d1972" providerId="ADAL" clId="{66968FAA-2F0D-46E4-8429-04793BB612E9}" dt="2023-05-30T14:57:31.167" v="66" actId="1076"/>
        <pc:sldMkLst>
          <pc:docMk/>
          <pc:sldMk cId="3763304362" sldId="312"/>
        </pc:sldMkLst>
        <pc:spChg chg="mod">
          <ac:chgData name="Staton, Philip (CS&amp;TD Individuals Policy, Employment Status)" userId="df91cb8f-3e6c-474f-927b-1767b58d1972" providerId="ADAL" clId="{66968FAA-2F0D-46E4-8429-04793BB612E9}" dt="2023-05-30T14:57:31.167" v="66" actId="1076"/>
          <ac:spMkLst>
            <pc:docMk/>
            <pc:sldMk cId="3763304362" sldId="312"/>
            <ac:spMk id="2" creationId="{00000000-0000-0000-0000-000000000000}"/>
          </ac:spMkLst>
        </pc:spChg>
        <pc:picChg chg="add del mod">
          <ac:chgData name="Staton, Philip (CS&amp;TD Individuals Policy, Employment Status)" userId="df91cb8f-3e6c-474f-927b-1767b58d1972" providerId="ADAL" clId="{66968FAA-2F0D-46E4-8429-04793BB612E9}" dt="2023-05-30T14:57:25.286" v="64" actId="931"/>
          <ac:picMkLst>
            <pc:docMk/>
            <pc:sldMk cId="3763304362" sldId="312"/>
            <ac:picMk id="8" creationId="{97588017-3899-499F-BD92-705FE997FDDA}"/>
          </ac:picMkLst>
        </pc:picChg>
      </pc:sldChg>
    </pc:docChg>
  </pc:docChgLst>
  <pc:docChgLst>
    <pc:chgData name="Rowlands, Anna (CS&amp;TD)" userId="f60b92a2-6401-4519-8deb-2677fab103a3" providerId="ADAL" clId="{888336F0-18FB-40E2-AC71-23ECEAD13496}"/>
    <pc:docChg chg="modSld">
      <pc:chgData name="Rowlands, Anna (CS&amp;TD)" userId="f60b92a2-6401-4519-8deb-2677fab103a3" providerId="ADAL" clId="{888336F0-18FB-40E2-AC71-23ECEAD13496}" dt="2023-05-31T06:47:31.895" v="7" actId="20577"/>
      <pc:docMkLst>
        <pc:docMk/>
      </pc:docMkLst>
      <pc:sldChg chg="modSp mod">
        <pc:chgData name="Rowlands, Anna (CS&amp;TD)" userId="f60b92a2-6401-4519-8deb-2677fab103a3" providerId="ADAL" clId="{888336F0-18FB-40E2-AC71-23ECEAD13496}" dt="2023-05-31T06:47:31.895" v="7" actId="20577"/>
        <pc:sldMkLst>
          <pc:docMk/>
          <pc:sldMk cId="2008147686" sldId="308"/>
        </pc:sldMkLst>
        <pc:spChg chg="mod">
          <ac:chgData name="Rowlands, Anna (CS&amp;TD)" userId="f60b92a2-6401-4519-8deb-2677fab103a3" providerId="ADAL" clId="{888336F0-18FB-40E2-AC71-23ECEAD13496}" dt="2023-05-31T06:47:31.895" v="7" actId="20577"/>
          <ac:spMkLst>
            <pc:docMk/>
            <pc:sldMk cId="2008147686" sldId="30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Event Name Here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12/02/2007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Project Name: HMRC v1.8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AEA1C17-DB21-45EE-BD7F-9D4858880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19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Event Name Here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12/02/2007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Project Name: HMRC v1.8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29DD465-50C8-4A72-B443-63F641AD8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224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100% HMRCppt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8" y="476251"/>
            <a:ext cx="1810512" cy="1115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8" y="1988841"/>
            <a:ext cx="10943167" cy="1152823"/>
          </a:xfrm>
        </p:spPr>
        <p:txBody>
          <a:bodyPr anchor="b"/>
          <a:lstStyle>
            <a:lvl1pPr>
              <a:lnSpc>
                <a:spcPts val="3600"/>
              </a:lnSpc>
              <a:defRPr sz="4000">
                <a:solidFill>
                  <a:srgbClr val="008D8E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429000"/>
            <a:ext cx="10943167" cy="113911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1" hangingPunct="1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D850FD3-804A-4B32-AE8C-41006A2A84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31900552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8" y="1988841"/>
            <a:ext cx="10943167" cy="1152823"/>
          </a:xfrm>
        </p:spPr>
        <p:txBody>
          <a:bodyPr anchor="b"/>
          <a:lstStyle>
            <a:lvl1pPr>
              <a:lnSpc>
                <a:spcPts val="3600"/>
              </a:lnSpc>
              <a:defRPr sz="3600">
                <a:solidFill>
                  <a:srgbClr val="008D8E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  <a:endParaRPr lang="en-US" noProof="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429000"/>
            <a:ext cx="10943167" cy="113911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06EB2-E525-4B67-B5B1-EBBB5F8ECB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56656119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6250"/>
            <a:ext cx="10972800" cy="8318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10263" y="1628776"/>
            <a:ext cx="10972800" cy="39465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CD67E-0851-4B42-9A08-9200C0B16A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26358562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1"/>
          </p:nvPr>
        </p:nvSpPr>
        <p:spPr>
          <a:xfrm>
            <a:off x="608807" y="1622724"/>
            <a:ext cx="5278967" cy="38877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2"/>
          </p:nvPr>
        </p:nvSpPr>
        <p:spPr>
          <a:xfrm>
            <a:off x="6383867" y="1622724"/>
            <a:ext cx="5207000" cy="38877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35BB7-8EEE-4652-9382-90B03E24A0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299995557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5EF24-FC46-4845-97A8-78256FC698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328092119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6849B-7E0F-4AEC-8F5E-67013DB381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117431836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6250"/>
            <a:ext cx="10972800" cy="8318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10263" y="1628776"/>
            <a:ext cx="10972800" cy="39465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270000" indent="-270000"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540000" indent="-2700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 marL="810000" indent="-270000">
              <a:lnSpc>
                <a:spcPts val="2200"/>
              </a:lnSpc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3pPr>
            <a:lvl4pPr marL="1080000" indent="-270000">
              <a:lnSpc>
                <a:spcPts val="2200"/>
              </a:lnSpc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1365750" indent="-285750">
              <a:lnSpc>
                <a:spcPts val="22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32FC1-F83D-4223-BCC6-34681F2504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106" descr="57% HMRCppt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22" y="5764215"/>
            <a:ext cx="1030224" cy="63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21818291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1"/>
          </p:nvPr>
        </p:nvSpPr>
        <p:spPr>
          <a:xfrm>
            <a:off x="608807" y="1622724"/>
            <a:ext cx="5278967" cy="38877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2"/>
          </p:nvPr>
        </p:nvSpPr>
        <p:spPr>
          <a:xfrm>
            <a:off x="6383867" y="1622724"/>
            <a:ext cx="5207000" cy="38877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D2D2A-67A7-43CA-916C-678582CB36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106" descr="57% HMRCppt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18" y="5764213"/>
            <a:ext cx="1030224" cy="63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225776817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97B3A-1F64-4EFF-ABCA-E9A830ED5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106" descr="57% HMRCppt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18" y="5764213"/>
            <a:ext cx="1030224" cy="63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354722892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DA79E-9E42-4EB7-B9D0-17D95B0749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" name="Picture 106" descr="57% HMRCppt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18" y="5764213"/>
            <a:ext cx="1030224" cy="63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172140573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_HMRC Gre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8" y="1988841"/>
            <a:ext cx="10943167" cy="1152823"/>
          </a:xfrm>
        </p:spPr>
        <p:txBody>
          <a:bodyPr anchor="b"/>
          <a:lstStyle>
            <a:lvl1pPr>
              <a:lnSpc>
                <a:spcPts val="3600"/>
              </a:lnSpc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  <a:endParaRPr lang="en-US" noProof="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429000"/>
            <a:ext cx="10943167" cy="113911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1" hangingPunct="1"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E4F1410-FC99-4619-81AC-27B8BCD5D0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1109442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_Pantone 668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8" y="1988841"/>
            <a:ext cx="10943167" cy="1152823"/>
          </a:xfrm>
        </p:spPr>
        <p:txBody>
          <a:bodyPr anchor="b"/>
          <a:lstStyle>
            <a:lvl1pPr>
              <a:lnSpc>
                <a:spcPts val="3600"/>
              </a:lnSpc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  <a:endParaRPr lang="en-US" noProof="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429000"/>
            <a:ext cx="10943167" cy="11391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1" hangingPunct="1"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D84BFA-D7F4-4200-ADAC-6B1A205876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333309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_Pantone 1807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8" y="1988841"/>
            <a:ext cx="10943167" cy="1152823"/>
          </a:xfrm>
        </p:spPr>
        <p:txBody>
          <a:bodyPr anchor="b"/>
          <a:lstStyle>
            <a:lvl1pPr>
              <a:lnSpc>
                <a:spcPts val="3600"/>
              </a:lnSpc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  <a:endParaRPr lang="en-US" noProof="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429000"/>
            <a:ext cx="10943167" cy="11391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1" hangingPunct="1"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703C34-9DC1-4D87-B0F1-3016CEA2B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2301405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_Pantone 37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8" y="1988841"/>
            <a:ext cx="10943167" cy="1152823"/>
          </a:xfrm>
        </p:spPr>
        <p:txBody>
          <a:bodyPr anchor="b"/>
          <a:lstStyle>
            <a:lvl1pPr>
              <a:lnSpc>
                <a:spcPts val="3600"/>
              </a:lnSpc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  <a:endParaRPr lang="en-US" noProof="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429000"/>
            <a:ext cx="10943167" cy="11391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1" hangingPunct="1"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B7DE0F2-F6A0-4571-A5B1-7E7F81412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>
            <a:lvl1pPr algn="r">
              <a:defRPr sz="900">
                <a:latin typeface="Arial" panose="020B0604020202020204" pitchFamily="34" charset="0"/>
              </a:defRPr>
            </a:lvl1pPr>
          </a:lstStyle>
          <a:p>
            <a:r>
              <a:rPr lang="en-GB"/>
              <a:t>|  Security Marking  |   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89067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4784" y="476250"/>
            <a:ext cx="10972800" cy="936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Main heading on two line</a:t>
            </a:r>
            <a:br>
              <a:rPr lang="en-GB" dirty="0"/>
            </a:br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4784" y="1628776"/>
            <a:ext cx="10972800" cy="394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79718" y="6269038"/>
            <a:ext cx="306916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74E3DFF-08E5-4388-9B09-59F0BF9229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46867" y="6269038"/>
            <a:ext cx="8737600" cy="1444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OFFICIAL, OFFICIAL - SENSITIVE (delete as required)   |   Presentation title   |</a:t>
            </a:r>
            <a:endParaRPr lang="en-GB" b="1"/>
          </a:p>
        </p:txBody>
      </p:sp>
      <p:sp>
        <p:nvSpPr>
          <p:cNvPr id="3" name="MSIPCMContentMarking" descr="{&quot;HashCode&quot;:-1264847310,&quot;Placement&quot;:&quot;Footer&quot;,&quot;Top&quot;:519.343,&quot;Left&quot;:451.105438,&quot;SlideWidth&quot;:960,&quot;SlideHeight&quot;:540}">
            <a:extLst>
              <a:ext uri="{FF2B5EF4-FFF2-40B4-BE49-F238E27FC236}">
                <a16:creationId xmlns:a16="http://schemas.microsoft.com/office/drawing/2014/main" id="{5F3C61CD-D04C-4198-8A87-BD48F88CE513}"/>
              </a:ext>
            </a:extLst>
          </p:cNvPr>
          <p:cNvSpPr txBox="1"/>
          <p:nvPr userDrawn="1"/>
        </p:nvSpPr>
        <p:spPr>
          <a:xfrm>
            <a:off x="5729039" y="6595656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5" r:id="rId2"/>
    <p:sldLayoutId id="2147483916" r:id="rId3"/>
    <p:sldLayoutId id="2147483917" r:id="rId4"/>
    <p:sldLayoutId id="2147483918" r:id="rId5"/>
  </p:sldLayoutIdLst>
  <p:transition>
    <p:fade/>
  </p:transition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ts val="800"/>
        </a:spcAft>
        <a:defRPr sz="3600">
          <a:solidFill>
            <a:schemeClr val="tx2"/>
          </a:solidFill>
          <a:latin typeface="+mj-lt"/>
          <a:ea typeface="+mj-ea"/>
          <a:cs typeface="Geneva" charset="0"/>
        </a:defRPr>
      </a:lvl1pPr>
      <a:lvl2pPr algn="l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Geneva" charset="0"/>
        </a:defRPr>
      </a:lvl2pPr>
      <a:lvl3pPr algn="l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Geneva" charset="0"/>
        </a:defRPr>
      </a:lvl3pPr>
      <a:lvl4pPr algn="l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Geneva" charset="0"/>
        </a:defRPr>
      </a:lvl4pPr>
      <a:lvl5pPr algn="l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Geneva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Arial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Arial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Arial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Arial" charset="0"/>
        </a:defRPr>
      </a:lvl9pPr>
    </p:titleStyle>
    <p:bodyStyle>
      <a:lvl1pPr marL="270000" indent="-270000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Geneva" charset="0"/>
        </a:defRPr>
      </a:lvl1pPr>
      <a:lvl2pPr marL="540000" indent="-270000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Geneva" charset="0"/>
          <a:cs typeface="+mn-cs"/>
        </a:defRPr>
      </a:lvl2pPr>
      <a:lvl3pPr marL="810000" indent="-270000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Char char="•"/>
        <a:defRPr sz="1800">
          <a:solidFill>
            <a:schemeClr val="tx1"/>
          </a:solidFill>
          <a:latin typeface="+mn-lt"/>
          <a:ea typeface="Arial" charset="0"/>
          <a:cs typeface="+mn-cs"/>
        </a:defRPr>
      </a:lvl3pPr>
      <a:lvl4pPr marL="1080000" indent="-270000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Arial" charset="0"/>
          <a:cs typeface="+mn-cs"/>
        </a:defRPr>
      </a:lvl4pPr>
      <a:lvl5pPr marL="1365750" indent="-285750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ea typeface="Arial" charset="0"/>
          <a:cs typeface="+mn-cs"/>
        </a:defRPr>
      </a:lvl5pPr>
      <a:lvl6pPr marL="1892300" indent="-381000" algn="l" rtl="0" eaLnBrk="1" fontAlgn="base" hangingPunct="1">
        <a:spcBef>
          <a:spcPct val="0"/>
        </a:spcBef>
        <a:spcAft>
          <a:spcPct val="4000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Arial" charset="0"/>
          <a:cs typeface="+mn-cs"/>
        </a:defRPr>
      </a:lvl6pPr>
      <a:lvl7pPr marL="2349500" indent="-381000" algn="l" rtl="0" eaLnBrk="1" fontAlgn="base" hangingPunct="1">
        <a:spcBef>
          <a:spcPct val="0"/>
        </a:spcBef>
        <a:spcAft>
          <a:spcPct val="4000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Arial" charset="0"/>
          <a:cs typeface="+mn-cs"/>
        </a:defRPr>
      </a:lvl7pPr>
      <a:lvl8pPr marL="2806700" indent="-381000" algn="l" rtl="0" eaLnBrk="1" fontAlgn="base" hangingPunct="1">
        <a:spcBef>
          <a:spcPct val="0"/>
        </a:spcBef>
        <a:spcAft>
          <a:spcPct val="4000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Arial" charset="0"/>
          <a:cs typeface="+mn-cs"/>
        </a:defRPr>
      </a:lvl8pPr>
      <a:lvl9pPr marL="3263900" indent="-381000" algn="l" rtl="0" eaLnBrk="1" fontAlgn="base" hangingPunct="1">
        <a:spcBef>
          <a:spcPct val="0"/>
        </a:spcBef>
        <a:spcAft>
          <a:spcPct val="4000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4784" y="476250"/>
            <a:ext cx="10972800" cy="1080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Main heading on two line</a:t>
            </a:r>
            <a:br>
              <a:rPr lang="en-GB" dirty="0"/>
            </a:br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4784" y="1628776"/>
            <a:ext cx="10972800" cy="394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79718" y="6269038"/>
            <a:ext cx="306916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8566CB-7C49-4866-A3DC-6474DCC44F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46867" y="6269038"/>
            <a:ext cx="8737600" cy="1444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OFFICIAL, OFFICIAL - SENSITIVE (delete as required)   |   Presentation title   |</a:t>
            </a:r>
            <a:endParaRPr lang="en-GB" b="1"/>
          </a:p>
        </p:txBody>
      </p:sp>
      <p:sp>
        <p:nvSpPr>
          <p:cNvPr id="3" name="MSIPCMContentMarking" descr="{&quot;HashCode&quot;:-1264847310,&quot;Placement&quot;:&quot;Footer&quot;,&quot;Top&quot;:519.343,&quot;Left&quot;:451.105438,&quot;SlideWidth&quot;:960,&quot;SlideHeight&quot;:540}">
            <a:extLst>
              <a:ext uri="{FF2B5EF4-FFF2-40B4-BE49-F238E27FC236}">
                <a16:creationId xmlns:a16="http://schemas.microsoft.com/office/drawing/2014/main" id="{9F1D03C8-ED44-4C12-9CDD-8C90D8EB2609}"/>
              </a:ext>
            </a:extLst>
          </p:cNvPr>
          <p:cNvSpPr txBox="1"/>
          <p:nvPr userDrawn="1"/>
        </p:nvSpPr>
        <p:spPr>
          <a:xfrm>
            <a:off x="5729039" y="6595656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19" r:id="rId5"/>
    <p:sldLayoutId id="2147483920" r:id="rId6"/>
    <p:sldLayoutId id="2147483921" r:id="rId7"/>
    <p:sldLayoutId id="2147483922" r:id="rId8"/>
    <p:sldLayoutId id="2147483923" r:id="rId9"/>
  </p:sldLayoutIdLst>
  <p:transition>
    <p:fade/>
  </p:transition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ts val="800"/>
        </a:spcAft>
        <a:defRPr sz="3600">
          <a:solidFill>
            <a:schemeClr val="tx2"/>
          </a:solidFill>
          <a:latin typeface="+mj-lt"/>
          <a:ea typeface="+mj-ea"/>
          <a:cs typeface="Geneva" charset="0"/>
        </a:defRPr>
      </a:lvl1pPr>
      <a:lvl2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Geneva" charset="0"/>
        </a:defRPr>
      </a:lvl2pPr>
      <a:lvl3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Geneva" charset="0"/>
        </a:defRPr>
      </a:lvl3pPr>
      <a:lvl4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Geneva" charset="0"/>
        </a:defRPr>
      </a:lvl4pPr>
      <a:lvl5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Geneva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Arial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Arial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Arial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  <a:ea typeface="Geneva" charset="0"/>
          <a:cs typeface="Arial" charset="0"/>
        </a:defRPr>
      </a:lvl9pPr>
    </p:titleStyle>
    <p:bodyStyle>
      <a:lvl1pPr marL="270000" indent="-270000" algn="l" rtl="0" eaLnBrk="0" fontAlgn="base" hangingPunct="0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Geneva" charset="0"/>
        </a:defRPr>
      </a:lvl1pPr>
      <a:lvl2pPr marL="540000" indent="-270000" algn="l" rtl="0" eaLnBrk="0" fontAlgn="base" hangingPunct="0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Geneva" charset="0"/>
          <a:cs typeface="+mn-cs"/>
        </a:defRPr>
      </a:lvl2pPr>
      <a:lvl3pPr marL="810000" indent="-270000" algn="l" rtl="0" eaLnBrk="0" fontAlgn="base" hangingPunct="0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Char char="•"/>
        <a:defRPr sz="1800">
          <a:solidFill>
            <a:schemeClr val="tx1"/>
          </a:solidFill>
          <a:latin typeface="+mn-lt"/>
          <a:ea typeface="Arial" charset="0"/>
          <a:cs typeface="+mn-cs"/>
        </a:defRPr>
      </a:lvl3pPr>
      <a:lvl4pPr marL="1080000" indent="-270000" algn="l" rtl="0" eaLnBrk="0" fontAlgn="base" hangingPunct="0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Arial" charset="0"/>
          <a:cs typeface="+mn-cs"/>
        </a:defRPr>
      </a:lvl4pPr>
      <a:lvl5pPr marL="1350000" indent="-270000" algn="l" rtl="0" eaLnBrk="0" fontAlgn="base" hangingPunct="0">
        <a:lnSpc>
          <a:spcPts val="2200"/>
        </a:lnSpc>
        <a:spcBef>
          <a:spcPct val="0"/>
        </a:spcBef>
        <a:spcAft>
          <a:spcPts val="800"/>
        </a:spcAft>
        <a:buClr>
          <a:schemeClr val="tx2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ea typeface="Arial" charset="0"/>
          <a:cs typeface="+mn-cs"/>
        </a:defRPr>
      </a:lvl5pPr>
      <a:lvl6pPr marL="1892300" indent="-381000" algn="l" rtl="0" eaLnBrk="1" fontAlgn="base" hangingPunct="1">
        <a:spcBef>
          <a:spcPct val="0"/>
        </a:spcBef>
        <a:spcAft>
          <a:spcPct val="4000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Arial" charset="0"/>
          <a:cs typeface="+mn-cs"/>
        </a:defRPr>
      </a:lvl6pPr>
      <a:lvl7pPr marL="2349500" indent="-381000" algn="l" rtl="0" eaLnBrk="1" fontAlgn="base" hangingPunct="1">
        <a:spcBef>
          <a:spcPct val="0"/>
        </a:spcBef>
        <a:spcAft>
          <a:spcPct val="4000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Arial" charset="0"/>
          <a:cs typeface="+mn-cs"/>
        </a:defRPr>
      </a:lvl7pPr>
      <a:lvl8pPr marL="2806700" indent="-381000" algn="l" rtl="0" eaLnBrk="1" fontAlgn="base" hangingPunct="1">
        <a:spcBef>
          <a:spcPct val="0"/>
        </a:spcBef>
        <a:spcAft>
          <a:spcPct val="4000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Arial" charset="0"/>
          <a:cs typeface="+mn-cs"/>
        </a:defRPr>
      </a:lvl8pPr>
      <a:lvl9pPr marL="3263900" indent="-381000" algn="l" rtl="0" eaLnBrk="1" fontAlgn="base" hangingPunct="1">
        <a:spcBef>
          <a:spcPct val="0"/>
        </a:spcBef>
        <a:spcAft>
          <a:spcPct val="4000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mailto:offpayrollworking.legislation@hmrc.gov.uk" TargetMode="External"/><Relationship Id="rId2" Type="http://schemas.openxmlformats.org/officeDocument/2006/relationships/hyperlink" Target="https://www.gov.uk/government/consultations/off-payroll-working-calculation-of-paye-liability-in-cases-of-non-complia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418" y="2275895"/>
            <a:ext cx="10943167" cy="115282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Off-Payroll Working (IR35) – calculation of PAYE liability in cases of non-compliance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418" y="3730050"/>
            <a:ext cx="8207375" cy="1067102"/>
          </a:xfrm>
        </p:spPr>
        <p:txBody>
          <a:bodyPr/>
          <a:lstStyle/>
          <a:p>
            <a:r>
              <a:rPr lang="en-GB" dirty="0"/>
              <a:t>7 June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850FD3-804A-4B32-AE8C-41006A2A84F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67228206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not covered?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3197071-6337-4709-8E42-CC3874893394}"/>
              </a:ext>
            </a:extLst>
          </p:cNvPr>
          <p:cNvSpPr txBox="1">
            <a:spLocks/>
          </p:cNvSpPr>
          <p:nvPr/>
        </p:nvSpPr>
        <p:spPr bwMode="auto">
          <a:xfrm>
            <a:off x="1250872" y="1700808"/>
            <a:ext cx="9690255" cy="3605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270000" indent="-2700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Geneva" charset="0"/>
              </a:defRPr>
            </a:lvl1pPr>
            <a:lvl2pPr marL="540000" indent="-2700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810000" indent="-2700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080000" indent="-2700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1365750" indent="-28575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1892300" indent="-381000" algn="l" rtl="0" eaLnBrk="1" fontAlgn="base" hangingPunct="1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349500" indent="-381000" algn="l" rtl="0" eaLnBrk="1" fontAlgn="base" hangingPunct="1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2806700" indent="-381000" algn="l" rtl="0" eaLnBrk="1" fontAlgn="base" hangingPunct="1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263900" indent="-381000" algn="l" rtl="0" eaLnBrk="1" fontAlgn="base" hangingPunct="1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Aft>
                <a:spcPts val="1800"/>
              </a:spcAft>
              <a:buClr>
                <a:srgbClr val="FF0000"/>
              </a:buClr>
              <a:buSzPct val="130000"/>
              <a:buFont typeface="Calibri" panose="020F0502020204030204" pitchFamily="34" charset="0"/>
              <a:buChar char="Х"/>
            </a:pPr>
            <a:r>
              <a:rPr lang="en-GB" kern="0" dirty="0"/>
              <a:t>No set-off against Employer NICs or Apprenticeship Levy due </a:t>
            </a:r>
          </a:p>
          <a:p>
            <a:pPr marL="342900" indent="-342900">
              <a:lnSpc>
                <a:spcPct val="100000"/>
              </a:lnSpc>
              <a:spcAft>
                <a:spcPts val="1800"/>
              </a:spcAft>
              <a:buClr>
                <a:srgbClr val="FF0000"/>
              </a:buClr>
              <a:buSzPct val="130000"/>
              <a:buFont typeface="Calibri" panose="020F0502020204030204" pitchFamily="34" charset="0"/>
              <a:buChar char="Х"/>
            </a:pPr>
            <a:r>
              <a:rPr lang="en-GB" kern="0" dirty="0"/>
              <a:t>Any Employer NICs paid by the intermediary, or Class 3 NICs paid by the worker will not be included</a:t>
            </a:r>
          </a:p>
          <a:p>
            <a:pPr marL="342900" indent="-342900">
              <a:lnSpc>
                <a:spcPct val="100000"/>
              </a:lnSpc>
              <a:spcAft>
                <a:spcPts val="1800"/>
              </a:spcAft>
              <a:buClr>
                <a:srgbClr val="FF0000"/>
              </a:buClr>
              <a:buSzPct val="130000"/>
              <a:buFont typeface="Calibri" panose="020F0502020204030204" pitchFamily="34" charset="0"/>
              <a:buChar char="Х"/>
            </a:pPr>
            <a:r>
              <a:rPr lang="en-GB" kern="0" dirty="0"/>
              <a:t>Income Tax or NICs paid by any other employees, partners, directors or shareholders of the intermediary will not be included</a:t>
            </a:r>
          </a:p>
          <a:p>
            <a:pPr marL="342900" indent="-342900">
              <a:lnSpc>
                <a:spcPct val="100000"/>
              </a:lnSpc>
              <a:spcAft>
                <a:spcPts val="1800"/>
              </a:spcAft>
              <a:buClr>
                <a:srgbClr val="FF0000"/>
              </a:buClr>
              <a:buSzPct val="130000"/>
              <a:buFont typeface="Calibri" panose="020F0502020204030204" pitchFamily="34" charset="0"/>
              <a:buChar char="Х"/>
            </a:pPr>
            <a:r>
              <a:rPr lang="en-GB" kern="0" dirty="0"/>
              <a:t>A set-off will also not affect any penalty calculation, which is based on the gross liability due</a:t>
            </a:r>
          </a:p>
        </p:txBody>
      </p:sp>
    </p:spTree>
    <p:extLst>
      <p:ext uri="{BB962C8B-B14F-4D97-AF65-F5344CB8AC3E}">
        <p14:creationId xmlns:p14="http://schemas.microsoft.com/office/powerpoint/2010/main" val="53614245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What information will HMRC need?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263" y="1426691"/>
            <a:ext cx="10972800" cy="39465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000" dirty="0"/>
              <a:t>If HMRC cannot find a taxpayer’s records, a set-off cannot be given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000" dirty="0"/>
              <a:t>HMRC need information from the client regarding the worker and their intermediary, such as:</a:t>
            </a:r>
          </a:p>
          <a:p>
            <a:pPr marL="800100" lvl="1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the worker’s name and address</a:t>
            </a:r>
          </a:p>
          <a:p>
            <a:pPr marL="800100" lvl="1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the worker’s date of birth</a:t>
            </a:r>
          </a:p>
          <a:p>
            <a:pPr marL="800100" lvl="1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the worker’s National Insurance Number (NINO)</a:t>
            </a:r>
          </a:p>
          <a:p>
            <a:pPr marL="800100" lvl="1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the intermediary’s name and address</a:t>
            </a:r>
          </a:p>
          <a:p>
            <a:pPr marL="800100" lvl="1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the intermediary’s VAT Registration Number or Company Registration Number</a:t>
            </a:r>
          </a:p>
          <a:p>
            <a:pPr marL="144000" lvl="1">
              <a:lnSpc>
                <a:spcPct val="100000"/>
              </a:lnSpc>
              <a:spcAft>
                <a:spcPts val="1200"/>
              </a:spcAft>
            </a:pPr>
            <a:r>
              <a:rPr lang="en-GB" dirty="0"/>
              <a:t>HMRC does not intend to legislate for this information to be provided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341721011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When will it apply from?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263" y="1426691"/>
            <a:ext cx="10972800" cy="39465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000" dirty="0"/>
              <a:t>From 6 April 2024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000" dirty="0"/>
              <a:t>Will apply to PAYE liabilities assessed on or after 6 April 2024 in relation to deemed direct payments from 6 April 2017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000" dirty="0"/>
              <a:t>‘Assessed’ means the issuing of a determination or other agreement between HMRC and the deemed employer about the liability due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000" dirty="0"/>
              <a:t>Will not apply to settled compliance checks or cases where a PAYE assessment has already been issued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245573212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What are the impacts?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263" y="1426691"/>
            <a:ext cx="10972800" cy="39465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This measure is aimed at ensuring that HMRC collects the right amount of tax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HMRC does not expect this to have significant impacts on the labour market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There will be some administrative burdens on clients to keep the necessary information on their workers and PSCs (although not a legal requirement)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Some administrative impact on HMRC to calculate and process the set-off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200814768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What is HMRC interested in hearing about?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263" y="1426691"/>
            <a:ext cx="10972800" cy="39465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Is the scope of the proposed set-off correct?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Are there any wider impacts of introducing a set-off not yet identified?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Are the grounds for appeal right?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Are the information requirements reasonable?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Is the proposed application of the policy correct?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What will the administrative burdens look like?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5191889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What happens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263" y="1354683"/>
            <a:ext cx="10972800" cy="39465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000" dirty="0"/>
              <a:t>Consultation closes on 22 June 2023 - </a:t>
            </a:r>
            <a:r>
              <a:rPr lang="en-GB" sz="2000" u="sng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Link to the consultation</a:t>
            </a:r>
            <a:endParaRPr lang="en-GB" sz="2000" u="sng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000" dirty="0">
                <a:solidFill>
                  <a:srgbClr val="0B0C0C"/>
                </a:solidFill>
              </a:rPr>
              <a:t>Send responses directly to HMRC:</a:t>
            </a:r>
            <a:endParaRPr lang="en-GB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GB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000" dirty="0"/>
              <a:t>HMRC will consider the responses to the consultation, which will help inform whether this legislative solution is taken forward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000" dirty="0"/>
              <a:t>A summary of responses to the consultation will be published later this year, which will set out how the issue will be addressed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  <p:pic>
        <p:nvPicPr>
          <p:cNvPr id="7" name="Content Placeholder 4" descr="Email with solid fill">
            <a:extLst>
              <a:ext uri="{FF2B5EF4-FFF2-40B4-BE49-F238E27FC236}">
                <a16:creationId xmlns:a16="http://schemas.microsoft.com/office/drawing/2014/main" id="{082ACF67-61DE-4D0D-A8BF-737F747F3B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7408" y="2322746"/>
            <a:ext cx="631710" cy="631710"/>
          </a:xfrm>
          <a:prstGeom prst="rect">
            <a:avLst/>
          </a:prstGeom>
        </p:spPr>
      </p:pic>
      <p:pic>
        <p:nvPicPr>
          <p:cNvPr id="8" name="Content Placeholder 6" descr="Open envelope with solid fill">
            <a:extLst>
              <a:ext uri="{FF2B5EF4-FFF2-40B4-BE49-F238E27FC236}">
                <a16:creationId xmlns:a16="http://schemas.microsoft.com/office/drawing/2014/main" id="{3BAA1438-B8AB-4950-80F7-CA4C56EFEC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84032" y="2345968"/>
            <a:ext cx="631712" cy="6317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6D24647-DE38-4D3D-8303-54104F289DA9}"/>
              </a:ext>
            </a:extLst>
          </p:cNvPr>
          <p:cNvSpPr txBox="1"/>
          <p:nvPr/>
        </p:nvSpPr>
        <p:spPr>
          <a:xfrm>
            <a:off x="1464894" y="2345968"/>
            <a:ext cx="49685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/>
              <a:t>Email: </a:t>
            </a:r>
            <a:r>
              <a:rPr lang="en-GB" sz="1800" dirty="0">
                <a:hlinkClick r:id="rId7"/>
              </a:rPr>
              <a:t>offpayrollworking.legislation@hmrc.gov.uk</a:t>
            </a:r>
            <a:endParaRPr lang="en-GB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9C07BD-E86F-49F3-B99A-1FC223D2CC15}"/>
              </a:ext>
            </a:extLst>
          </p:cNvPr>
          <p:cNvSpPr txBox="1"/>
          <p:nvPr/>
        </p:nvSpPr>
        <p:spPr>
          <a:xfrm>
            <a:off x="7104112" y="2322746"/>
            <a:ext cx="323739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i="0" dirty="0">
                <a:solidFill>
                  <a:srgbClr val="0B0C0C"/>
                </a:solidFill>
                <a:effectLst/>
                <a:latin typeface="+mj-lt"/>
              </a:rPr>
              <a:t>Post: </a:t>
            </a:r>
          </a:p>
          <a:p>
            <a:r>
              <a:rPr lang="en-GB" sz="1800" b="0" i="0" dirty="0">
                <a:solidFill>
                  <a:srgbClr val="0B0C0C"/>
                </a:solidFill>
                <a:effectLst/>
                <a:latin typeface="+mj-lt"/>
              </a:rPr>
              <a:t>Off-Payroll Working Policy</a:t>
            </a:r>
            <a:br>
              <a:rPr lang="en-GB" sz="1800" dirty="0">
                <a:latin typeface="+mj-lt"/>
              </a:rPr>
            </a:br>
            <a:r>
              <a:rPr lang="en-GB" sz="1800" b="0" i="0" dirty="0">
                <a:solidFill>
                  <a:srgbClr val="0B0C0C"/>
                </a:solidFill>
                <a:effectLst/>
                <a:latin typeface="+mj-lt"/>
              </a:rPr>
              <a:t>3E/4</a:t>
            </a:r>
            <a:br>
              <a:rPr lang="en-GB" sz="1800" dirty="0">
                <a:latin typeface="+mj-lt"/>
              </a:rPr>
            </a:br>
            <a:r>
              <a:rPr lang="en-GB" sz="1800" b="0" i="0" dirty="0">
                <a:solidFill>
                  <a:srgbClr val="0B0C0C"/>
                </a:solidFill>
                <a:effectLst/>
                <a:latin typeface="+mj-lt"/>
              </a:rPr>
              <a:t>100 Parliament Street</a:t>
            </a:r>
            <a:br>
              <a:rPr lang="en-GB" sz="1800" dirty="0">
                <a:latin typeface="+mj-lt"/>
              </a:rPr>
            </a:br>
            <a:r>
              <a:rPr lang="en-GB" sz="1800" b="0" i="0" dirty="0">
                <a:solidFill>
                  <a:srgbClr val="0B0C0C"/>
                </a:solidFill>
                <a:effectLst/>
                <a:latin typeface="+mj-lt"/>
              </a:rPr>
              <a:t>Westminster</a:t>
            </a:r>
            <a:br>
              <a:rPr lang="en-GB" sz="1800" dirty="0">
                <a:latin typeface="+mj-lt"/>
              </a:rPr>
            </a:br>
            <a:r>
              <a:rPr lang="en-GB" sz="1800" b="0" i="0" dirty="0">
                <a:solidFill>
                  <a:srgbClr val="0B0C0C"/>
                </a:solidFill>
                <a:effectLst/>
                <a:latin typeface="+mj-lt"/>
              </a:rPr>
              <a:t>SW1A 2BQ</a:t>
            </a:r>
            <a:endParaRPr lang="en-GB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901254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0324" y="2597150"/>
            <a:ext cx="4111352" cy="831850"/>
          </a:xfrm>
        </p:spPr>
        <p:txBody>
          <a:bodyPr/>
          <a:lstStyle/>
          <a:p>
            <a:r>
              <a:rPr lang="en-US" sz="4400" dirty="0">
                <a:latin typeface="Arial"/>
                <a:cs typeface="Calibri"/>
              </a:rPr>
              <a:t>Any questions?</a:t>
            </a:r>
            <a:endParaRPr lang="en-GB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376330436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Annex A: Example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FA46FE-2C58-423D-B3B4-DB0F07E86A39}"/>
              </a:ext>
            </a:extLst>
          </p:cNvPr>
          <p:cNvSpPr/>
          <p:nvPr/>
        </p:nvSpPr>
        <p:spPr>
          <a:xfrm>
            <a:off x="1790672" y="1987235"/>
            <a:ext cx="1745170" cy="1607189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Client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B25322-198A-4AA4-B8CD-9F8154A23A45}"/>
              </a:ext>
            </a:extLst>
          </p:cNvPr>
          <p:cNvSpPr/>
          <p:nvPr/>
        </p:nvSpPr>
        <p:spPr>
          <a:xfrm>
            <a:off x="5303912" y="1987235"/>
            <a:ext cx="1745170" cy="1607189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PSC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354E7DB-481D-4539-A3EB-683B0EB8FE32}"/>
              </a:ext>
            </a:extLst>
          </p:cNvPr>
          <p:cNvSpPr/>
          <p:nvPr/>
        </p:nvSpPr>
        <p:spPr>
          <a:xfrm>
            <a:off x="8656158" y="1986561"/>
            <a:ext cx="1745170" cy="1607189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Worker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2036F2-AC69-47CB-B23B-83595930029E}"/>
              </a:ext>
            </a:extLst>
          </p:cNvPr>
          <p:cNvSpPr txBox="1"/>
          <p:nvPr/>
        </p:nvSpPr>
        <p:spPr>
          <a:xfrm>
            <a:off x="3612190" y="1665157"/>
            <a:ext cx="157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£50,000 paid gross to PSC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6A556F-0859-4E60-986C-AE131FC0B29E}"/>
              </a:ext>
            </a:extLst>
          </p:cNvPr>
          <p:cNvSpPr txBox="1"/>
          <p:nvPr/>
        </p:nvSpPr>
        <p:spPr>
          <a:xfrm>
            <a:off x="6890998" y="1682808"/>
            <a:ext cx="210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£11,908 + dividend paid to worker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A7AC354-5A78-4696-BBC6-022CE6578BAE}"/>
              </a:ext>
            </a:extLst>
          </p:cNvPr>
          <p:cNvCxnSpPr>
            <a:cxnSpLocks/>
            <a:stCxn id="11" idx="6"/>
            <a:endCxn id="12" idx="2"/>
          </p:cNvCxnSpPr>
          <p:nvPr/>
        </p:nvCxnSpPr>
        <p:spPr>
          <a:xfrm>
            <a:off x="3535842" y="2790830"/>
            <a:ext cx="1768070" cy="0"/>
          </a:xfrm>
          <a:prstGeom prst="straightConnector1">
            <a:avLst/>
          </a:prstGeom>
          <a:ln w="28575">
            <a:solidFill>
              <a:srgbClr val="1E679E"/>
            </a:solidFill>
            <a:tailEnd type="triangl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4ED14F6-50C5-4EBC-B326-642247CB7A1B}"/>
              </a:ext>
            </a:extLst>
          </p:cNvPr>
          <p:cNvCxnSpPr>
            <a:cxnSpLocks/>
            <a:stCxn id="12" idx="6"/>
            <a:endCxn id="13" idx="2"/>
          </p:cNvCxnSpPr>
          <p:nvPr/>
        </p:nvCxnSpPr>
        <p:spPr>
          <a:xfrm flipV="1">
            <a:off x="7049082" y="2790156"/>
            <a:ext cx="1607076" cy="674"/>
          </a:xfrm>
          <a:prstGeom prst="straightConnector1">
            <a:avLst/>
          </a:prstGeom>
          <a:ln w="28575">
            <a:solidFill>
              <a:srgbClr val="1E679E"/>
            </a:solidFill>
            <a:tailEnd type="triangl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18" name="Arc 17">
            <a:extLst>
              <a:ext uri="{FF2B5EF4-FFF2-40B4-BE49-F238E27FC236}">
                <a16:creationId xmlns:a16="http://schemas.microsoft.com/office/drawing/2014/main" id="{4DCDF3ED-AFD8-4EF1-A80A-15B1DCB96E0E}"/>
              </a:ext>
            </a:extLst>
          </p:cNvPr>
          <p:cNvSpPr/>
          <p:nvPr/>
        </p:nvSpPr>
        <p:spPr>
          <a:xfrm flipV="1">
            <a:off x="2855641" y="3251847"/>
            <a:ext cx="6552728" cy="685501"/>
          </a:xfrm>
          <a:prstGeom prst="arc">
            <a:avLst>
              <a:gd name="adj1" fmla="val 10790366"/>
              <a:gd name="adj2" fmla="val 0"/>
            </a:avLst>
          </a:prstGeom>
          <a:noFill/>
          <a:ln w="28575">
            <a:solidFill>
              <a:srgbClr val="1E679E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28D432E-B492-4F19-B426-90D3243BDC64}"/>
              </a:ext>
            </a:extLst>
          </p:cNvPr>
          <p:cNvSpPr txBox="1"/>
          <p:nvPr/>
        </p:nvSpPr>
        <p:spPr>
          <a:xfrm>
            <a:off x="4747745" y="4105415"/>
            <a:ext cx="286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Worker provides services to client ‘OUTSIDE’ OPW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25C805AC-D818-4259-B4DB-91EB9B35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241956695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Annex A: Example 1 (continued…)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C0D04ECA-25EB-458C-A1C2-911039EA1DD3}"/>
              </a:ext>
            </a:extLst>
          </p:cNvPr>
          <p:cNvSpPr txBox="1">
            <a:spLocks/>
          </p:cNvSpPr>
          <p:nvPr/>
        </p:nvSpPr>
        <p:spPr>
          <a:xfrm>
            <a:off x="1063903" y="1311439"/>
            <a:ext cx="10216896" cy="247760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 defTabSz="457200" eaLnBrk="1" latinLnBrk="0" hangingPunct="1">
              <a:spcBef>
                <a:spcPts val="1000"/>
              </a:spcBef>
              <a:spcAft>
                <a:spcPts val="1200"/>
              </a:spcAft>
              <a:buClr>
                <a:srgbClr val="008D8E"/>
              </a:buClr>
              <a:buSzPct val="80000"/>
              <a:buFont typeface="Arial" panose="020B0604020202020204" pitchFamily="34" charset="0"/>
              <a:buChar char="•"/>
              <a:defRPr sz="2000" b="0" i="0">
                <a:solidFill>
                  <a:schemeClr val="tx1"/>
                </a:solidFill>
                <a:latin typeface="+mn-lt"/>
                <a:ea typeface="+mn-ea"/>
              </a:defRPr>
            </a:lvl1pPr>
            <a:lvl2pPr marL="742950" indent="-285750" defTabSz="45720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2pPr>
            <a:lvl3pPr marL="1143000" indent="-228600" defTabSz="45720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3pPr>
            <a:lvl4pPr marL="1600200" indent="-228600" defTabSz="45720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4pPr>
            <a:lvl5pPr marL="2057400" indent="-228600" defTabSz="45720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5pPr>
            <a:lvl6pPr marL="25146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6pPr>
            <a:lvl7pPr marL="29718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7pPr>
            <a:lvl8pPr marL="3429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8pPr>
            <a:lvl9pPr marL="3886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9pPr>
          </a:lstStyle>
          <a:p>
            <a:r>
              <a:rPr lang="en-GB" dirty="0"/>
              <a:t>Client determines worker is ‘outside’ OPW</a:t>
            </a:r>
          </a:p>
          <a:p>
            <a:r>
              <a:rPr lang="en-GB" dirty="0"/>
              <a:t>Client pays the worker’s PSC gross – no PAYE deductions</a:t>
            </a:r>
          </a:p>
          <a:p>
            <a:r>
              <a:rPr lang="en-GB" dirty="0"/>
              <a:t>PSC treats the payment as business income</a:t>
            </a:r>
          </a:p>
          <a:p>
            <a:r>
              <a:rPr lang="en-GB" dirty="0"/>
              <a:t>PSC pays the worker a salary up to the primary NICs threshold, and the remaining profit after tax is paid out as dividends</a:t>
            </a:r>
            <a:endParaRPr lang="en-US" dirty="0"/>
          </a:p>
        </p:txBody>
      </p:sp>
      <p:graphicFrame>
        <p:nvGraphicFramePr>
          <p:cNvPr id="22" name="Table 6">
            <a:extLst>
              <a:ext uri="{FF2B5EF4-FFF2-40B4-BE49-F238E27FC236}">
                <a16:creationId xmlns:a16="http://schemas.microsoft.com/office/drawing/2014/main" id="{BB40CB35-B3B5-4136-A684-E5D7F6E473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778299"/>
              </p:ext>
            </p:extLst>
          </p:nvPr>
        </p:nvGraphicFramePr>
        <p:xfrm>
          <a:off x="1405758" y="3989288"/>
          <a:ext cx="9272004" cy="203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8250">
                  <a:extLst>
                    <a:ext uri="{9D8B030D-6E8A-4147-A177-3AD203B41FA5}">
                      <a16:colId xmlns:a16="http://schemas.microsoft.com/office/drawing/2014/main" val="4184952260"/>
                    </a:ext>
                  </a:extLst>
                </a:gridCol>
                <a:gridCol w="1996128">
                  <a:extLst>
                    <a:ext uri="{9D8B030D-6E8A-4147-A177-3AD203B41FA5}">
                      <a16:colId xmlns:a16="http://schemas.microsoft.com/office/drawing/2014/main" val="1410984171"/>
                    </a:ext>
                  </a:extLst>
                </a:gridCol>
                <a:gridCol w="1795464">
                  <a:extLst>
                    <a:ext uri="{9D8B030D-6E8A-4147-A177-3AD203B41FA5}">
                      <a16:colId xmlns:a16="http://schemas.microsoft.com/office/drawing/2014/main" val="3656772819"/>
                    </a:ext>
                  </a:extLst>
                </a:gridCol>
                <a:gridCol w="1548384">
                  <a:extLst>
                    <a:ext uri="{9D8B030D-6E8A-4147-A177-3AD203B41FA5}">
                      <a16:colId xmlns:a16="http://schemas.microsoft.com/office/drawing/2014/main" val="183333877"/>
                    </a:ext>
                  </a:extLst>
                </a:gridCol>
                <a:gridCol w="1512616">
                  <a:extLst>
                    <a:ext uri="{9D8B030D-6E8A-4147-A177-3AD203B41FA5}">
                      <a16:colId xmlns:a16="http://schemas.microsoft.com/office/drawing/2014/main" val="610328195"/>
                    </a:ext>
                  </a:extLst>
                </a:gridCol>
                <a:gridCol w="1331162">
                  <a:extLst>
                    <a:ext uri="{9D8B030D-6E8A-4147-A177-3AD203B41FA5}">
                      <a16:colId xmlns:a16="http://schemas.microsoft.com/office/drawing/2014/main" val="30476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>
                          <a:solidFill>
                            <a:schemeClr val="bg1"/>
                          </a:solidFill>
                          <a:effectLst/>
                        </a:rPr>
                        <a:t>Corporation Tax</a:t>
                      </a:r>
                      <a:endParaRPr lang="en-GB" sz="1800" b="1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Income Tax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>
                          <a:solidFill>
                            <a:schemeClr val="bg1"/>
                          </a:solidFill>
                          <a:effectLst/>
                        </a:rPr>
                        <a:t>Employee NICs</a:t>
                      </a:r>
                      <a:endParaRPr lang="en-GB" sz="1800" b="1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>
                          <a:solidFill>
                            <a:schemeClr val="bg1"/>
                          </a:solidFill>
                          <a:effectLst/>
                        </a:rPr>
                        <a:t>Employer NICs</a:t>
                      </a:r>
                      <a:endParaRPr lang="en-GB" sz="1800" b="1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90781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dirty="0">
                          <a:effectLst/>
                        </a:rPr>
                        <a:t>Client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dirty="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dirty="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dirty="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dirty="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dirty="0">
                          <a:effectLst/>
                        </a:rPr>
                        <a:t>–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747163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PSC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7,160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404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7,564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865883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Worker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2,439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dirty="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>
                          <a:effectLst/>
                        </a:rPr>
                        <a:t>2,439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471894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effectLst/>
                        </a:rPr>
                        <a:t>Total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effectLst/>
                        </a:rPr>
                        <a:t>7,160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effectLst/>
                        </a:rPr>
                        <a:t>2,439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effectLst/>
                        </a:rPr>
                        <a:t>404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effectLst/>
                        </a:rPr>
                        <a:t>10,003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846785659"/>
                  </a:ext>
                </a:extLst>
              </a:tr>
            </a:tbl>
          </a:graphicData>
        </a:graphic>
      </p:graphicFrame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8122ACB7-5459-46B6-BB29-EA46FBF1B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399814190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Annex A: Example 1 (continued…)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8122ACB7-5459-46B6-BB29-EA46FBF1B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03A0F1E-86DA-41CC-A55F-FAA73A6C76BD}"/>
              </a:ext>
            </a:extLst>
          </p:cNvPr>
          <p:cNvSpPr txBox="1">
            <a:spLocks/>
          </p:cNvSpPr>
          <p:nvPr/>
        </p:nvSpPr>
        <p:spPr>
          <a:xfrm>
            <a:off x="1055587" y="1308100"/>
            <a:ext cx="10216896" cy="30332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 defTabSz="457200" eaLnBrk="1" latinLnBrk="0" hangingPunct="1">
              <a:spcBef>
                <a:spcPts val="1000"/>
              </a:spcBef>
              <a:spcAft>
                <a:spcPts val="1200"/>
              </a:spcAft>
              <a:buClr>
                <a:srgbClr val="008D8E"/>
              </a:buClr>
              <a:buSzPct val="80000"/>
              <a:buFont typeface="Arial" panose="020B0604020202020204" pitchFamily="34" charset="0"/>
              <a:buChar char="•"/>
              <a:defRPr sz="2000" b="0" i="0">
                <a:solidFill>
                  <a:schemeClr val="tx1"/>
                </a:solidFill>
                <a:latin typeface="+mn-lt"/>
                <a:ea typeface="+mn-ea"/>
              </a:defRPr>
            </a:lvl1pPr>
            <a:lvl2pPr marL="742950" indent="-285750" defTabSz="45720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2pPr>
            <a:lvl3pPr marL="1143000" indent="-228600" defTabSz="45720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3pPr>
            <a:lvl4pPr marL="1600200" indent="-228600" defTabSz="45720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4pPr>
            <a:lvl5pPr marL="2057400" indent="-228600" defTabSz="45720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5pPr>
            <a:lvl6pPr marL="25146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6pPr>
            <a:lvl7pPr marL="29718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7pPr>
            <a:lvl8pPr marL="3429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8pPr>
            <a:lvl9pPr marL="3886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9pPr>
          </a:lstStyle>
          <a:p>
            <a:r>
              <a:rPr lang="en-GB" dirty="0"/>
              <a:t>HMRC later enquires into the client’s determination and concludes that is was incorrect – the engagement should have been ‘inside’ OPW</a:t>
            </a:r>
          </a:p>
          <a:p>
            <a:r>
              <a:rPr lang="en-GB" dirty="0"/>
              <a:t>The client now owes the Income Tax and NICs that should have been deducted under PAYE and paid to HMRC at the time</a:t>
            </a:r>
          </a:p>
          <a:p>
            <a:r>
              <a:rPr lang="en-GB" dirty="0"/>
              <a:t>The tax now due from the client is: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As a result, HMRC will have collected an additional £10,003 tax and NICs on the engagement than was due. 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C1EF6600-517B-458F-842A-AC35DD78E2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480631"/>
              </p:ext>
            </p:extLst>
          </p:nvPr>
        </p:nvGraphicFramePr>
        <p:xfrm>
          <a:off x="1372170" y="3645024"/>
          <a:ext cx="9339889" cy="105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4770">
                  <a:extLst>
                    <a:ext uri="{9D8B030D-6E8A-4147-A177-3AD203B41FA5}">
                      <a16:colId xmlns:a16="http://schemas.microsoft.com/office/drawing/2014/main" val="4184952260"/>
                    </a:ext>
                  </a:extLst>
                </a:gridCol>
                <a:gridCol w="1996128">
                  <a:extLst>
                    <a:ext uri="{9D8B030D-6E8A-4147-A177-3AD203B41FA5}">
                      <a16:colId xmlns:a16="http://schemas.microsoft.com/office/drawing/2014/main" val="1410984171"/>
                    </a:ext>
                  </a:extLst>
                </a:gridCol>
                <a:gridCol w="1846124">
                  <a:extLst>
                    <a:ext uri="{9D8B030D-6E8A-4147-A177-3AD203B41FA5}">
                      <a16:colId xmlns:a16="http://schemas.microsoft.com/office/drawing/2014/main" val="3656772819"/>
                    </a:ext>
                  </a:extLst>
                </a:gridCol>
                <a:gridCol w="1627366">
                  <a:extLst>
                    <a:ext uri="{9D8B030D-6E8A-4147-A177-3AD203B41FA5}">
                      <a16:colId xmlns:a16="http://schemas.microsoft.com/office/drawing/2014/main" val="183333877"/>
                    </a:ext>
                  </a:extLst>
                </a:gridCol>
                <a:gridCol w="1597097">
                  <a:extLst>
                    <a:ext uri="{9D8B030D-6E8A-4147-A177-3AD203B41FA5}">
                      <a16:colId xmlns:a16="http://schemas.microsoft.com/office/drawing/2014/main" val="610328195"/>
                    </a:ext>
                  </a:extLst>
                </a:gridCol>
                <a:gridCol w="1068404">
                  <a:extLst>
                    <a:ext uri="{9D8B030D-6E8A-4147-A177-3AD203B41FA5}">
                      <a16:colId xmlns:a16="http://schemas.microsoft.com/office/drawing/2014/main" val="304763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endParaRPr lang="en-GB" sz="20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b="1">
                          <a:solidFill>
                            <a:schemeClr val="bg1"/>
                          </a:solidFill>
                          <a:effectLst/>
                        </a:rPr>
                        <a:t>Corporation Tax</a:t>
                      </a:r>
                      <a:endParaRPr lang="en-GB" sz="2000" b="1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b="1" dirty="0">
                          <a:solidFill>
                            <a:schemeClr val="bg1"/>
                          </a:solidFill>
                          <a:effectLst/>
                        </a:rPr>
                        <a:t>Income Tax</a:t>
                      </a:r>
                      <a:endParaRPr lang="en-GB" sz="20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b="1">
                          <a:solidFill>
                            <a:schemeClr val="bg1"/>
                          </a:solidFill>
                          <a:effectLst/>
                        </a:rPr>
                        <a:t>Employee NICs</a:t>
                      </a:r>
                      <a:endParaRPr lang="en-GB" sz="2000" b="1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b="1">
                          <a:solidFill>
                            <a:schemeClr val="bg1"/>
                          </a:solidFill>
                          <a:effectLst/>
                        </a:rPr>
                        <a:t>Employer NICs</a:t>
                      </a:r>
                      <a:endParaRPr lang="en-GB" sz="2000" b="1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b="1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GB" sz="20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090781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>
                          <a:effectLst/>
                        </a:rPr>
                        <a:t>Client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–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12,460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4,853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5,943</a:t>
                      </a:r>
                    </a:p>
                  </a:txBody>
                  <a:tcPr marR="152400" marT="36000" marB="360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23,256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74716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9664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to off-payroll working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First introduced in 2000, commonly referred to as IR35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Individuals working like employees pay broadly the same amount of tax and NICs, regardless of the structure they work through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Reformed in the public sector in 2017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Reform extended to medium and large-sized clients in the private and voluntary sector in 2021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Reforms shifted responsibility for operating the rules from the worker’s intermediary to the client receiving their services</a:t>
            </a:r>
          </a:p>
          <a:p>
            <a:pPr>
              <a:lnSpc>
                <a:spcPct val="100000"/>
              </a:lnSpc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30328167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Annex B: Example 2</a:t>
            </a:r>
            <a:br>
              <a:rPr lang="en-US" dirty="0">
                <a:cs typeface="Arial"/>
              </a:rPr>
            </a:br>
            <a:r>
              <a:rPr lang="en-US" sz="2400" dirty="0">
                <a:cs typeface="Arial"/>
              </a:rPr>
              <a:t>Following on from example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25C805AC-D818-4259-B4DB-91EB9B35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7ABAF4E-D7C5-4170-B72D-12567D68AE07}"/>
              </a:ext>
            </a:extLst>
          </p:cNvPr>
          <p:cNvSpPr/>
          <p:nvPr/>
        </p:nvSpPr>
        <p:spPr>
          <a:xfrm>
            <a:off x="1790672" y="2392681"/>
            <a:ext cx="1745170" cy="1607189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Client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B11F9C-4B1E-4C7C-AC04-B5B96A4572B4}"/>
              </a:ext>
            </a:extLst>
          </p:cNvPr>
          <p:cNvSpPr/>
          <p:nvPr/>
        </p:nvSpPr>
        <p:spPr>
          <a:xfrm>
            <a:off x="5303912" y="2392681"/>
            <a:ext cx="1745170" cy="1607189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PSC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DDB59E-D6F1-4E01-9776-4BF59119DE0B}"/>
              </a:ext>
            </a:extLst>
          </p:cNvPr>
          <p:cNvSpPr/>
          <p:nvPr/>
        </p:nvSpPr>
        <p:spPr>
          <a:xfrm>
            <a:off x="8656158" y="2392007"/>
            <a:ext cx="1745170" cy="1607189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Worker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4D55D93-FDD4-4401-9084-DAD2161A6455}"/>
              </a:ext>
            </a:extLst>
          </p:cNvPr>
          <p:cNvSpPr txBox="1"/>
          <p:nvPr/>
        </p:nvSpPr>
        <p:spPr>
          <a:xfrm>
            <a:off x="3612190" y="2070603"/>
            <a:ext cx="157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£50,000 paid gross to PSC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0FE93B-8A41-43DD-9983-AEA3A23B5C60}"/>
              </a:ext>
            </a:extLst>
          </p:cNvPr>
          <p:cNvSpPr txBox="1"/>
          <p:nvPr/>
        </p:nvSpPr>
        <p:spPr>
          <a:xfrm>
            <a:off x="6890998" y="2088254"/>
            <a:ext cx="210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£11,908 + dividend paid to worker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CE1BEC0-1745-4AB2-A167-4469E7D2784E}"/>
              </a:ext>
            </a:extLst>
          </p:cNvPr>
          <p:cNvCxnSpPr>
            <a:cxnSpLocks/>
            <a:stCxn id="21" idx="6"/>
            <a:endCxn id="22" idx="2"/>
          </p:cNvCxnSpPr>
          <p:nvPr/>
        </p:nvCxnSpPr>
        <p:spPr>
          <a:xfrm>
            <a:off x="3535842" y="3196276"/>
            <a:ext cx="1768070" cy="0"/>
          </a:xfrm>
          <a:prstGeom prst="straightConnector1">
            <a:avLst/>
          </a:prstGeom>
          <a:ln w="28575">
            <a:solidFill>
              <a:srgbClr val="1E679E"/>
            </a:solidFill>
            <a:tailEnd type="triangl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DF00F6B-E982-4479-836A-BA844451B4DA}"/>
              </a:ext>
            </a:extLst>
          </p:cNvPr>
          <p:cNvCxnSpPr>
            <a:cxnSpLocks/>
            <a:stCxn id="22" idx="6"/>
            <a:endCxn id="23" idx="2"/>
          </p:cNvCxnSpPr>
          <p:nvPr/>
        </p:nvCxnSpPr>
        <p:spPr>
          <a:xfrm flipV="1">
            <a:off x="7049082" y="3195602"/>
            <a:ext cx="1607076" cy="674"/>
          </a:xfrm>
          <a:prstGeom prst="straightConnector1">
            <a:avLst/>
          </a:prstGeom>
          <a:ln w="28575">
            <a:solidFill>
              <a:srgbClr val="1E679E"/>
            </a:solidFill>
            <a:tailEnd type="triangle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28" name="Arc 27">
            <a:extLst>
              <a:ext uri="{FF2B5EF4-FFF2-40B4-BE49-F238E27FC236}">
                <a16:creationId xmlns:a16="http://schemas.microsoft.com/office/drawing/2014/main" id="{8D2BD763-AEF7-4003-9EF9-EC656332DD41}"/>
              </a:ext>
            </a:extLst>
          </p:cNvPr>
          <p:cNvSpPr/>
          <p:nvPr/>
        </p:nvSpPr>
        <p:spPr>
          <a:xfrm flipV="1">
            <a:off x="2855641" y="3657293"/>
            <a:ext cx="6552728" cy="685501"/>
          </a:xfrm>
          <a:prstGeom prst="arc">
            <a:avLst>
              <a:gd name="adj1" fmla="val 10790366"/>
              <a:gd name="adj2" fmla="val 0"/>
            </a:avLst>
          </a:prstGeom>
          <a:noFill/>
          <a:ln w="28575">
            <a:solidFill>
              <a:srgbClr val="1E679E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C390ED-0E5C-461F-8E8B-62D4E59C03BF}"/>
              </a:ext>
            </a:extLst>
          </p:cNvPr>
          <p:cNvSpPr txBox="1"/>
          <p:nvPr/>
        </p:nvSpPr>
        <p:spPr>
          <a:xfrm>
            <a:off x="4747745" y="4510861"/>
            <a:ext cx="286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Worker provides services to client ‘OUTSIDE’ OPW</a:t>
            </a:r>
          </a:p>
        </p:txBody>
      </p:sp>
    </p:spTree>
    <p:extLst>
      <p:ext uri="{BB962C8B-B14F-4D97-AF65-F5344CB8AC3E}">
        <p14:creationId xmlns:p14="http://schemas.microsoft.com/office/powerpoint/2010/main" val="360782182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Annex B: Example 2 (continued…)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25C805AC-D818-4259-B4DB-91EB9B35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3A19DA6-D82C-4430-9B88-91610A7A6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472" y="1191813"/>
            <a:ext cx="9690255" cy="3605339"/>
          </a:xfrm>
        </p:spPr>
        <p:txBody>
          <a:bodyPr>
            <a:noAutofit/>
          </a:bodyPr>
          <a:lstStyle/>
          <a:p>
            <a:r>
              <a:rPr lang="en-GB" sz="2000" dirty="0"/>
              <a:t>Client’s PAYE liability is:</a:t>
            </a:r>
          </a:p>
          <a:p>
            <a:endParaRPr lang="en-GB" sz="2000" dirty="0"/>
          </a:p>
          <a:p>
            <a:endParaRPr lang="en-GB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/>
              <a:t>Less a set-off of: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/>
              <a:t>	CT paid by the PSC =		 £7,160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/>
              <a:t>	Income Tax paid by the worker = </a:t>
            </a:r>
            <a:r>
              <a:rPr lang="en-GB" sz="2000" u="sng" dirty="0"/>
              <a:t>£2,439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/>
              <a:t>				 	 £9,599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/>
              <a:t>There was no employee NICs to set off, and employer NICs is not covered</a:t>
            </a:r>
          </a:p>
        </p:txBody>
      </p:sp>
      <p:graphicFrame>
        <p:nvGraphicFramePr>
          <p:cNvPr id="22" name="Table 6">
            <a:extLst>
              <a:ext uri="{FF2B5EF4-FFF2-40B4-BE49-F238E27FC236}">
                <a16:creationId xmlns:a16="http://schemas.microsoft.com/office/drawing/2014/main" id="{EE43B78A-82A3-4718-82A8-564239865B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942157"/>
              </p:ext>
            </p:extLst>
          </p:nvPr>
        </p:nvGraphicFramePr>
        <p:xfrm>
          <a:off x="2556701" y="1628800"/>
          <a:ext cx="7263796" cy="919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4770">
                  <a:extLst>
                    <a:ext uri="{9D8B030D-6E8A-4147-A177-3AD203B41FA5}">
                      <a16:colId xmlns:a16="http://schemas.microsoft.com/office/drawing/2014/main" val="4184952260"/>
                    </a:ext>
                  </a:extLst>
                </a:gridCol>
                <a:gridCol w="1556304">
                  <a:extLst>
                    <a:ext uri="{9D8B030D-6E8A-4147-A177-3AD203B41FA5}">
                      <a16:colId xmlns:a16="http://schemas.microsoft.com/office/drawing/2014/main" val="3656772819"/>
                    </a:ext>
                  </a:extLst>
                </a:gridCol>
                <a:gridCol w="1522503">
                  <a:extLst>
                    <a:ext uri="{9D8B030D-6E8A-4147-A177-3AD203B41FA5}">
                      <a16:colId xmlns:a16="http://schemas.microsoft.com/office/drawing/2014/main" val="183333877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610328195"/>
                    </a:ext>
                  </a:extLst>
                </a:gridCol>
                <a:gridCol w="1578139">
                  <a:extLst>
                    <a:ext uri="{9D8B030D-6E8A-4147-A177-3AD203B41FA5}">
                      <a16:colId xmlns:a16="http://schemas.microsoft.com/office/drawing/2014/main" val="304763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Income Tax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Employee NICs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Employer NICs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90781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>
                          <a:effectLst/>
                        </a:rPr>
                        <a:t>Client</a:t>
                      </a: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12,460</a:t>
                      </a: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4,853</a:t>
                      </a: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5,943</a:t>
                      </a: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23,256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747163279"/>
                  </a:ext>
                </a:extLst>
              </a:tr>
            </a:tbl>
          </a:graphicData>
        </a:graphic>
      </p:graphicFrame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B72B3006-95D0-4CE3-A935-606992C576FD}"/>
              </a:ext>
            </a:extLst>
          </p:cNvPr>
          <p:cNvSpPr txBox="1">
            <a:spLocks/>
          </p:cNvSpPr>
          <p:nvPr/>
        </p:nvSpPr>
        <p:spPr bwMode="auto">
          <a:xfrm>
            <a:off x="1343472" y="5080246"/>
            <a:ext cx="9690255" cy="39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270000" indent="-2700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Geneva" charset="0"/>
              </a:defRPr>
            </a:lvl1pPr>
            <a:lvl2pPr marL="540000" indent="-2700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Geneva" charset="0"/>
                <a:cs typeface="+mn-cs"/>
              </a:defRPr>
            </a:lvl2pPr>
            <a:lvl3pPr marL="810000" indent="-2700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080000" indent="-2700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1365750" indent="-28575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1892300" indent="-381000" algn="l" rtl="0" eaLnBrk="1" fontAlgn="base" hangingPunct="1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6pPr>
            <a:lvl7pPr marL="2349500" indent="-381000" algn="l" rtl="0" eaLnBrk="1" fontAlgn="base" hangingPunct="1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7pPr>
            <a:lvl8pPr marL="2806700" indent="-381000" algn="l" rtl="0" eaLnBrk="1" fontAlgn="base" hangingPunct="1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8pPr>
            <a:lvl9pPr marL="3263900" indent="-381000" algn="l" rtl="0" eaLnBrk="1" fontAlgn="base" hangingPunct="1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kern="0"/>
              <a:t>Net PAYE liability due is now reduced to:</a:t>
            </a:r>
            <a:endParaRPr lang="en-GB" sz="2000" kern="0" dirty="0"/>
          </a:p>
        </p:txBody>
      </p:sp>
      <p:graphicFrame>
        <p:nvGraphicFramePr>
          <p:cNvPr id="24" name="Table 6">
            <a:extLst>
              <a:ext uri="{FF2B5EF4-FFF2-40B4-BE49-F238E27FC236}">
                <a16:creationId xmlns:a16="http://schemas.microsoft.com/office/drawing/2014/main" id="{9B1AE029-A7B9-401E-BC79-E583B93436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078726"/>
              </p:ext>
            </p:extLst>
          </p:nvPr>
        </p:nvGraphicFramePr>
        <p:xfrm>
          <a:off x="2467292" y="5542297"/>
          <a:ext cx="7257415" cy="919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4770">
                  <a:extLst>
                    <a:ext uri="{9D8B030D-6E8A-4147-A177-3AD203B41FA5}">
                      <a16:colId xmlns:a16="http://schemas.microsoft.com/office/drawing/2014/main" val="4184952260"/>
                    </a:ext>
                  </a:extLst>
                </a:gridCol>
                <a:gridCol w="1556304">
                  <a:extLst>
                    <a:ext uri="{9D8B030D-6E8A-4147-A177-3AD203B41FA5}">
                      <a16:colId xmlns:a16="http://schemas.microsoft.com/office/drawing/2014/main" val="3656772819"/>
                    </a:ext>
                  </a:extLst>
                </a:gridCol>
                <a:gridCol w="1489426">
                  <a:extLst>
                    <a:ext uri="{9D8B030D-6E8A-4147-A177-3AD203B41FA5}">
                      <a16:colId xmlns:a16="http://schemas.microsoft.com/office/drawing/2014/main" val="183333877"/>
                    </a:ext>
                  </a:extLst>
                </a:gridCol>
                <a:gridCol w="1450848">
                  <a:extLst>
                    <a:ext uri="{9D8B030D-6E8A-4147-A177-3AD203B41FA5}">
                      <a16:colId xmlns:a16="http://schemas.microsoft.com/office/drawing/2014/main" val="610328195"/>
                    </a:ext>
                  </a:extLst>
                </a:gridCol>
                <a:gridCol w="1556067">
                  <a:extLst>
                    <a:ext uri="{9D8B030D-6E8A-4147-A177-3AD203B41FA5}">
                      <a16:colId xmlns:a16="http://schemas.microsoft.com/office/drawing/2014/main" val="304763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Income Tax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Employee NICs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Employer NICs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GDS Transport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90781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>
                          <a:effectLst/>
                        </a:rPr>
                        <a:t>Client</a:t>
                      </a: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2,861</a:t>
                      </a: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4,853</a:t>
                      </a: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5,943</a:t>
                      </a:r>
                    </a:p>
                  </a:txBody>
                  <a:tcPr marR="15240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000" dirty="0">
                          <a:effectLst/>
                        </a:rPr>
                        <a:t>13,657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74716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204902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Tax treatment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543A666-0ECF-4C5F-A09A-29C872251338}"/>
              </a:ext>
            </a:extLst>
          </p:cNvPr>
          <p:cNvSpPr txBox="1">
            <a:spLocks/>
          </p:cNvSpPr>
          <p:nvPr/>
        </p:nvSpPr>
        <p:spPr>
          <a:xfrm>
            <a:off x="1849306" y="1663981"/>
            <a:ext cx="1656377" cy="1427969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bg1"/>
                </a:solidFill>
              </a:rPr>
              <a:t>Employed or ‘inside’ the rules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558D7E2-06E4-4D52-A20B-4BF1A716F15F}"/>
              </a:ext>
            </a:extLst>
          </p:cNvPr>
          <p:cNvSpPr txBox="1">
            <a:spLocks/>
          </p:cNvSpPr>
          <p:nvPr/>
        </p:nvSpPr>
        <p:spPr>
          <a:xfrm>
            <a:off x="5087888" y="2137898"/>
            <a:ext cx="1144757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PAYE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C53C464-F9C2-4BEE-B85D-AB9B84E98F14}"/>
              </a:ext>
            </a:extLst>
          </p:cNvPr>
          <p:cNvSpPr txBox="1">
            <a:spLocks/>
          </p:cNvSpPr>
          <p:nvPr/>
        </p:nvSpPr>
        <p:spPr>
          <a:xfrm>
            <a:off x="6613390" y="1577575"/>
            <a:ext cx="4462862" cy="164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270000" indent="-270000" eaLnBrk="1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Geneva" charset="0"/>
              </a:defRPr>
            </a:lvl1pPr>
            <a:lvl2pPr marL="540000" indent="-270000" eaLnBrk="1" hangingPunct="1">
              <a:lnSpc>
                <a:spcPts val="2200"/>
              </a:lnSpc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Geneva" charset="0"/>
              </a:defRPr>
            </a:lvl2pPr>
            <a:lvl3pPr marL="810000" indent="-270000" eaLnBrk="1" hangingPunct="1">
              <a:lnSpc>
                <a:spcPts val="2200"/>
              </a:lnSpc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Arial" charset="0"/>
              </a:defRPr>
            </a:lvl3pPr>
            <a:lvl4pPr marL="1080000" indent="-270000" eaLnBrk="1" hangingPunct="1">
              <a:lnSpc>
                <a:spcPts val="2200"/>
              </a:lnSpc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Arial" charset="0"/>
              </a:defRPr>
            </a:lvl4pPr>
            <a:lvl5pPr marL="1365750" indent="-285750" eaLnBrk="1" hangingPunct="1">
              <a:lnSpc>
                <a:spcPts val="2200"/>
              </a:lnSpc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5pPr>
            <a:lvl6pPr marL="1892300" indent="-381000" fontAlgn="base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6pPr>
            <a:lvl7pPr marL="2349500" indent="-381000" fontAlgn="base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7pPr>
            <a:lvl8pPr marL="2806700" indent="-381000" fontAlgn="base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8pPr>
            <a:lvl9pPr marL="3263900" indent="-381000" fontAlgn="base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9pPr>
          </a:lstStyle>
          <a:p>
            <a:r>
              <a:rPr lang="en-US" dirty="0"/>
              <a:t>Income Tax and employee NICs deduction from gross payment</a:t>
            </a:r>
          </a:p>
          <a:p>
            <a:r>
              <a:rPr lang="en-US" dirty="0"/>
              <a:t>Deemed employer pays employer NICs and A/ship Levy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E28F6A9-2FA7-4F47-A907-D8889CD4AA58}"/>
              </a:ext>
            </a:extLst>
          </p:cNvPr>
          <p:cNvSpPr txBox="1">
            <a:spLocks/>
          </p:cNvSpPr>
          <p:nvPr/>
        </p:nvSpPr>
        <p:spPr>
          <a:xfrm>
            <a:off x="1849306" y="4145203"/>
            <a:ext cx="1656377" cy="1427969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ctr"/>
            <a:r>
              <a:rPr lang="en-US" sz="1800" dirty="0"/>
              <a:t>Self-employed or ‘outside’ the rules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3DF1332-7F7C-4A5C-8307-EE17F7E3D6B7}"/>
              </a:ext>
            </a:extLst>
          </p:cNvPr>
          <p:cNvSpPr txBox="1">
            <a:spLocks/>
          </p:cNvSpPr>
          <p:nvPr/>
        </p:nvSpPr>
        <p:spPr>
          <a:xfrm>
            <a:off x="6613390" y="4077616"/>
            <a:ext cx="4049571" cy="19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270000" indent="-270000" eaLnBrk="1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Geneva" charset="0"/>
              </a:defRPr>
            </a:lvl1pPr>
            <a:lvl2pPr marL="540000" indent="-270000" eaLnBrk="1" hangingPunct="1">
              <a:lnSpc>
                <a:spcPts val="2200"/>
              </a:lnSpc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Geneva" charset="0"/>
              </a:defRPr>
            </a:lvl2pPr>
            <a:lvl3pPr marL="810000" indent="-270000" eaLnBrk="1" hangingPunct="1">
              <a:lnSpc>
                <a:spcPts val="2200"/>
              </a:lnSpc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Arial" charset="0"/>
              </a:defRPr>
            </a:lvl3pPr>
            <a:lvl4pPr marL="1080000" indent="-270000" eaLnBrk="1" hangingPunct="1">
              <a:lnSpc>
                <a:spcPts val="2200"/>
              </a:lnSpc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Arial" charset="0"/>
              </a:defRPr>
            </a:lvl4pPr>
            <a:lvl5pPr marL="1365750" indent="-285750" eaLnBrk="1" hangingPunct="1">
              <a:lnSpc>
                <a:spcPts val="2200"/>
              </a:lnSpc>
              <a:spcAft>
                <a:spcPts val="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5pPr>
            <a:lvl6pPr marL="1892300" indent="-381000" fontAlgn="base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6pPr>
            <a:lvl7pPr marL="2349500" indent="-381000" fontAlgn="base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7pPr>
            <a:lvl8pPr marL="2806700" indent="-381000" fontAlgn="base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8pPr>
            <a:lvl9pPr marL="3263900" indent="-381000" fontAlgn="base">
              <a:spcBef>
                <a:spcPct val="0"/>
              </a:spcBef>
              <a:spcAft>
                <a:spcPct val="4000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  <a:ea typeface="Arial" charset="0"/>
              </a:defRPr>
            </a:lvl9pPr>
          </a:lstStyle>
          <a:p>
            <a:r>
              <a:rPr lang="en-US" dirty="0"/>
              <a:t>PSC is subject to CT on taxable profits</a:t>
            </a:r>
          </a:p>
          <a:p>
            <a:r>
              <a:rPr lang="en-US" dirty="0"/>
              <a:t>Worker subject to Income Tax and NICs on salary from PSC and tax on dividends from PSC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9CBB36-C7EC-4AD2-9054-5652552AEBFE}"/>
              </a:ext>
            </a:extLst>
          </p:cNvPr>
          <p:cNvSpPr txBox="1"/>
          <p:nvPr/>
        </p:nvSpPr>
        <p:spPr>
          <a:xfrm>
            <a:off x="4960539" y="4351352"/>
            <a:ext cx="13994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Payments are made </a:t>
            </a:r>
            <a:r>
              <a:rPr lang="en-US" sz="2000" b="1" u="sng" dirty="0"/>
              <a:t>gross</a:t>
            </a:r>
          </a:p>
        </p:txBody>
      </p:sp>
      <p:sp>
        <p:nvSpPr>
          <p:cNvPr id="13" name="Arrow: Striped Right 12">
            <a:extLst>
              <a:ext uri="{FF2B5EF4-FFF2-40B4-BE49-F238E27FC236}">
                <a16:creationId xmlns:a16="http://schemas.microsoft.com/office/drawing/2014/main" id="{82DC2A70-B5B2-4CF9-92FD-671515E668DA}"/>
              </a:ext>
            </a:extLst>
          </p:cNvPr>
          <p:cNvSpPr/>
          <p:nvPr/>
        </p:nvSpPr>
        <p:spPr>
          <a:xfrm>
            <a:off x="3688434" y="2137898"/>
            <a:ext cx="1144757" cy="480131"/>
          </a:xfrm>
          <a:prstGeom prst="stripedRightArrow">
            <a:avLst>
              <a:gd name="adj1" fmla="val 54009"/>
              <a:gd name="adj2" fmla="val 116156"/>
            </a:avLst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Striped Right 13">
            <a:extLst>
              <a:ext uri="{FF2B5EF4-FFF2-40B4-BE49-F238E27FC236}">
                <a16:creationId xmlns:a16="http://schemas.microsoft.com/office/drawing/2014/main" id="{11F412BC-EC1D-4471-A6D5-99734F0F7F30}"/>
              </a:ext>
            </a:extLst>
          </p:cNvPr>
          <p:cNvSpPr/>
          <p:nvPr/>
        </p:nvSpPr>
        <p:spPr>
          <a:xfrm>
            <a:off x="3688433" y="4619119"/>
            <a:ext cx="1144757" cy="480131"/>
          </a:xfrm>
          <a:prstGeom prst="stripedRightArrow">
            <a:avLst>
              <a:gd name="adj1" fmla="val 54009"/>
              <a:gd name="adj2" fmla="val 116156"/>
            </a:avLst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65AE143-0D89-4C23-8B3D-B33FC0228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158650178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What is the issue HMRC is trying to resolve?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9EAA0EA4-B320-4550-96E2-F85AE5613C73}"/>
              </a:ext>
            </a:extLst>
          </p:cNvPr>
          <p:cNvSpPr/>
          <p:nvPr/>
        </p:nvSpPr>
        <p:spPr>
          <a:xfrm>
            <a:off x="1363813" y="1416401"/>
            <a:ext cx="1557856" cy="1594864"/>
          </a:xfrm>
          <a:prstGeom prst="mathMultiply">
            <a:avLst>
              <a:gd name="adj1" fmla="val 11841"/>
            </a:avLst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5C591CB-2CFD-4788-8188-4C37FE820349}"/>
              </a:ext>
            </a:extLst>
          </p:cNvPr>
          <p:cNvSpPr txBox="1">
            <a:spLocks/>
          </p:cNvSpPr>
          <p:nvPr/>
        </p:nvSpPr>
        <p:spPr>
          <a:xfrm>
            <a:off x="3343537" y="1416401"/>
            <a:ext cx="7430028" cy="45807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rgbClr val="008D8E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Occurs when a client </a:t>
            </a:r>
            <a:r>
              <a:rPr lang="en-US" sz="2000" u="sng" dirty="0">
                <a:solidFill>
                  <a:schemeClr val="tx1"/>
                </a:solidFill>
              </a:rPr>
              <a:t>incorrectly</a:t>
            </a:r>
            <a:r>
              <a:rPr lang="en-US" sz="2000" dirty="0">
                <a:solidFill>
                  <a:schemeClr val="tx1"/>
                </a:solidFill>
              </a:rPr>
              <a:t> determines worker as ‘outside’ the rules</a:t>
            </a:r>
          </a:p>
          <a:p>
            <a:pPr>
              <a:spcAft>
                <a:spcPts val="1200"/>
              </a:spcAft>
              <a:buClr>
                <a:srgbClr val="008D8E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PAYE should have been operated on the payment – deemed employer now liable for full amount</a:t>
            </a:r>
          </a:p>
          <a:p>
            <a:pPr marL="0" indent="0">
              <a:spcAft>
                <a:spcPts val="1200"/>
              </a:spcAft>
              <a:buClr>
                <a:srgbClr val="008D8E"/>
              </a:buClr>
              <a:buNone/>
            </a:pPr>
            <a:r>
              <a:rPr lang="en-US" sz="2000" b="1" dirty="0">
                <a:solidFill>
                  <a:schemeClr val="tx1"/>
                </a:solidFill>
              </a:rPr>
              <a:t>BUT…</a:t>
            </a:r>
          </a:p>
          <a:p>
            <a:pPr>
              <a:spcAft>
                <a:spcPts val="1200"/>
              </a:spcAft>
              <a:buClr>
                <a:srgbClr val="008D8E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PSC may have already paid CT on the payment</a:t>
            </a:r>
          </a:p>
          <a:p>
            <a:pPr>
              <a:spcAft>
                <a:spcPts val="1200"/>
              </a:spcAft>
              <a:buClr>
                <a:srgbClr val="008D8E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Worker may have already paid IT and NICs on salary and tax on dividends received from PSC out of OPW income</a:t>
            </a:r>
          </a:p>
          <a:p>
            <a:pPr>
              <a:spcAft>
                <a:spcPts val="1200"/>
              </a:spcAft>
              <a:buClr>
                <a:srgbClr val="008D8E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This means that HMRC may end up collecting more tax overall than is due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BC655F-180B-4BCA-9DC2-3C1B4601F7EA}"/>
              </a:ext>
            </a:extLst>
          </p:cNvPr>
          <p:cNvSpPr txBox="1"/>
          <p:nvPr/>
        </p:nvSpPr>
        <p:spPr>
          <a:xfrm>
            <a:off x="1402276" y="1798335"/>
            <a:ext cx="1480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Outside IR35</a:t>
            </a:r>
          </a:p>
        </p:txBody>
      </p:sp>
      <p:pic>
        <p:nvPicPr>
          <p:cNvPr id="10" name="Graphic 9" descr="Coins with solid fill">
            <a:extLst>
              <a:ext uri="{FF2B5EF4-FFF2-40B4-BE49-F238E27FC236}">
                <a16:creationId xmlns:a16="http://schemas.microsoft.com/office/drawing/2014/main" id="{84F1B3D6-EF59-448C-B8CF-0E9BD637C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7165" y="3488274"/>
            <a:ext cx="1274228" cy="1274228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642CF87-B617-4697-A30A-EEC12BD5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225768909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What is HMRC doing to address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dirty="0"/>
              <a:t>Current legislation does not allow HMRC to set-off taxes and NICs already paid against a PAYE liability on OPW engagements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dirty="0"/>
              <a:t>Instead, where a PSC and/or worker has paid tax that was not due, they may be able to claim a refund.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dirty="0"/>
              <a:t>HMRC will notify these PSCs and workers where contact information is available.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dirty="0"/>
              <a:t>HMRC has also been working with stakeholders to explore whether a legislative solution can be found to address the issue</a:t>
            </a:r>
          </a:p>
          <a:p>
            <a:pPr>
              <a:lnSpc>
                <a:spcPct val="100000"/>
              </a:lnSpc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75587775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Possible alternative solution</a:t>
            </a:r>
            <a:br>
              <a:rPr lang="en-US" sz="3600" dirty="0">
                <a:latin typeface="Arial"/>
                <a:cs typeface="Calibri"/>
              </a:rPr>
            </a:br>
            <a:r>
              <a:rPr lang="en-US" sz="2400" dirty="0">
                <a:latin typeface="Arial"/>
                <a:cs typeface="Calibri"/>
              </a:rPr>
              <a:t>Objectives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9B0BB57A-E2CF-4665-A956-3A5D9C641DEA}"/>
              </a:ext>
            </a:extLst>
          </p:cNvPr>
          <p:cNvSpPr txBox="1">
            <a:spLocks/>
          </p:cNvSpPr>
          <p:nvPr/>
        </p:nvSpPr>
        <p:spPr>
          <a:xfrm>
            <a:off x="598714" y="1484784"/>
            <a:ext cx="10825878" cy="4608512"/>
          </a:xfrm>
          <a:prstGeom prst="rect">
            <a:avLst/>
          </a:prstGeom>
        </p:spPr>
        <p:txBody>
          <a:bodyPr numCol="2" spcCol="3600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Aft>
                <a:spcPts val="1200"/>
              </a:spcAft>
              <a:buClr>
                <a:srgbClr val="008D8E"/>
              </a:buClr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Incentivise compliance and encourage reasonable care and correct status determinations</a:t>
            </a:r>
          </a:p>
          <a:p>
            <a:pPr marL="457200" indent="-457200">
              <a:lnSpc>
                <a:spcPct val="120000"/>
              </a:lnSpc>
              <a:spcAft>
                <a:spcPts val="1200"/>
              </a:spcAft>
              <a:buClr>
                <a:srgbClr val="008D8E"/>
              </a:buClr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No economic advantage from getting the status determination wrong</a:t>
            </a:r>
          </a:p>
          <a:p>
            <a:pPr marL="457200" indent="-457200">
              <a:lnSpc>
                <a:spcPct val="120000"/>
              </a:lnSpc>
              <a:spcAft>
                <a:spcPts val="1200"/>
              </a:spcAft>
              <a:buClr>
                <a:srgbClr val="008D8E"/>
              </a:buClr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Set-off must be calculable, either exactly or approximately, using information that is available to HMRC or that can be provided by the deemed employer</a:t>
            </a:r>
          </a:p>
          <a:p>
            <a:pPr marL="457200" indent="-457200">
              <a:lnSpc>
                <a:spcPct val="120000"/>
              </a:lnSpc>
              <a:spcAft>
                <a:spcPts val="1200"/>
              </a:spcAft>
              <a:buClr>
                <a:srgbClr val="008D8E"/>
              </a:buClr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Share the tax burden more equitably between deemed employer and worker</a:t>
            </a:r>
          </a:p>
          <a:p>
            <a:pPr marL="457200" indent="-457200">
              <a:lnSpc>
                <a:spcPct val="120000"/>
              </a:lnSpc>
              <a:spcAft>
                <a:spcPts val="1200"/>
              </a:spcAft>
              <a:buClr>
                <a:srgbClr val="008D8E"/>
              </a:buClr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HMRC should not collect more tax and NICs than it needs to</a:t>
            </a:r>
          </a:p>
          <a:p>
            <a:pPr marL="457200" indent="-457200">
              <a:lnSpc>
                <a:spcPct val="120000"/>
              </a:lnSpc>
              <a:spcAft>
                <a:spcPts val="1200"/>
              </a:spcAft>
              <a:buClr>
                <a:srgbClr val="008D8E"/>
              </a:buClr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Should not be too difficult for HMRC or taxpayers to implement in practice</a:t>
            </a:r>
          </a:p>
          <a:p>
            <a:pPr marL="457200" indent="-457200">
              <a:lnSpc>
                <a:spcPct val="120000"/>
              </a:lnSpc>
              <a:spcAft>
                <a:spcPts val="1200"/>
              </a:spcAft>
              <a:buClr>
                <a:srgbClr val="008D8E"/>
              </a:buClr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Minimise the administrative burden of correcting errors</a:t>
            </a:r>
          </a:p>
          <a:p>
            <a:pPr marL="457200" indent="-457200">
              <a:lnSpc>
                <a:spcPct val="120000"/>
              </a:lnSpc>
              <a:spcAft>
                <a:spcPts val="1200"/>
              </a:spcAft>
              <a:buClr>
                <a:srgbClr val="008D8E"/>
              </a:buClr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Encourage co-operation between HMRC and taxpayers</a:t>
            </a:r>
          </a:p>
        </p:txBody>
      </p:sp>
    </p:spTree>
    <p:extLst>
      <p:ext uri="{BB962C8B-B14F-4D97-AF65-F5344CB8AC3E}">
        <p14:creationId xmlns:p14="http://schemas.microsoft.com/office/powerpoint/2010/main" val="7634858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Possible legislative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Similar mechanism to current set-off legislation for directly engaged (Regulation 72F PAYE Regulations 2003)</a:t>
            </a:r>
          </a:p>
          <a:p>
            <a:pPr>
              <a:lnSpc>
                <a:spcPct val="100000"/>
              </a:lnSpc>
            </a:pPr>
            <a:r>
              <a:rPr lang="en-US" dirty="0"/>
              <a:t>Allows HMRC to make a direction to set off taxes that have already been paid by workers and their PSCs against the deemed employer’s PAYE liability</a:t>
            </a:r>
          </a:p>
          <a:p>
            <a:pPr>
              <a:lnSpc>
                <a:spcPct val="100000"/>
              </a:lnSpc>
            </a:pPr>
            <a:r>
              <a:rPr lang="en-US" dirty="0"/>
              <a:t>HMRC will apply the set-off via a direction notice to each party</a:t>
            </a:r>
          </a:p>
          <a:p>
            <a:pPr>
              <a:lnSpc>
                <a:spcPct val="100000"/>
              </a:lnSpc>
            </a:pPr>
            <a:r>
              <a:rPr lang="en-US" dirty="0"/>
              <a:t>The PSC and worker will not owe any further tax as a result</a:t>
            </a:r>
          </a:p>
          <a:p>
            <a:pPr>
              <a:lnSpc>
                <a:spcPct val="100000"/>
              </a:lnSpc>
            </a:pPr>
            <a:r>
              <a:rPr lang="en-US" dirty="0"/>
              <a:t>Worker and PSC have right to appeal against the notice if they believe it is incorrect</a:t>
            </a:r>
          </a:p>
          <a:p>
            <a:pPr>
              <a:lnSpc>
                <a:spcPct val="100000"/>
              </a:lnSpc>
            </a:pPr>
            <a:r>
              <a:rPr lang="en-US" dirty="0"/>
              <a:t>Deemed employer cannot appeal against the notice – will still be able to appeal against a PAYE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293515816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How will HMRC calculate the amount to set off?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/>
              <a:t>Difficult to establish the exact amount of tax and NICs paid on OPW income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/>
              <a:t>A number of factors will influence a worker and PSC’s tax affairs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/>
              <a:t>Instead, HMRC is considering how it can </a:t>
            </a:r>
            <a:r>
              <a:rPr lang="en-GB" sz="2400" b="1" u="sng" dirty="0"/>
              <a:t>estimate</a:t>
            </a:r>
            <a:r>
              <a:rPr lang="en-GB" sz="2400" dirty="0"/>
              <a:t> the amount of tax and NICs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/>
              <a:t>This may include making assumptions and using best judgement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/>
              <a:t>HMRC is also considering looking at historic tax receipts to help inform the estimate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</p:spTree>
    <p:extLst>
      <p:ext uri="{BB962C8B-B14F-4D97-AF65-F5344CB8AC3E}">
        <p14:creationId xmlns:p14="http://schemas.microsoft.com/office/powerpoint/2010/main" val="41773471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Calibri"/>
              </a:rPr>
              <a:t>What will a set-off cover?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932FC1-F83D-4223-BCC6-34681F25044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4F0EB5-C064-42F3-A199-1B2283CC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1333" y="6223000"/>
            <a:ext cx="8974667" cy="203200"/>
          </a:xfrm>
        </p:spPr>
        <p:txBody>
          <a:bodyPr/>
          <a:lstStyle/>
          <a:p>
            <a:r>
              <a:rPr lang="en-GB" dirty="0"/>
              <a:t>|  Off-Payroll Working (IR35) – calculation of PAYE liability in cases of non-compliance  |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C15615-9071-4FAC-9D96-7B42D64D1850}"/>
              </a:ext>
            </a:extLst>
          </p:cNvPr>
          <p:cNvSpPr txBox="1"/>
          <p:nvPr/>
        </p:nvSpPr>
        <p:spPr>
          <a:xfrm>
            <a:off x="1775938" y="4246943"/>
            <a:ext cx="1778505" cy="692468"/>
          </a:xfrm>
          <a:prstGeom prst="ellipse">
            <a:avLst/>
          </a:prstGeom>
          <a:solidFill>
            <a:srgbClr val="E8F0F0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Income Tax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on dividends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6030C5-051E-41AE-82C2-C8A80E9477DD}"/>
              </a:ext>
            </a:extLst>
          </p:cNvPr>
          <p:cNvSpPr txBox="1"/>
          <p:nvPr/>
        </p:nvSpPr>
        <p:spPr>
          <a:xfrm>
            <a:off x="1882469" y="3184323"/>
            <a:ext cx="1565445" cy="692468"/>
          </a:xfrm>
          <a:prstGeom prst="ellipse">
            <a:avLst/>
          </a:prstGeom>
          <a:solidFill>
            <a:srgbClr val="E8F0F0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Income Tax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on salary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474B95-893B-4625-BA36-A8FF3B3E36E4}"/>
              </a:ext>
            </a:extLst>
          </p:cNvPr>
          <p:cNvSpPr txBox="1"/>
          <p:nvPr/>
        </p:nvSpPr>
        <p:spPr>
          <a:xfrm>
            <a:off x="1480993" y="1740357"/>
            <a:ext cx="2368396" cy="1038701"/>
          </a:xfrm>
          <a:prstGeom prst="ellipse">
            <a:avLst/>
          </a:prstGeom>
          <a:solidFill>
            <a:srgbClr val="E8F0F0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Corporation Tax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on taxable profits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6C4E77-681E-4D00-9543-03DAD8F2072F}"/>
              </a:ext>
            </a:extLst>
          </p:cNvPr>
          <p:cNvSpPr txBox="1"/>
          <p:nvPr/>
        </p:nvSpPr>
        <p:spPr>
          <a:xfrm>
            <a:off x="8610618" y="1719007"/>
            <a:ext cx="1621167" cy="822305"/>
          </a:xfrm>
          <a:prstGeom prst="ellipse">
            <a:avLst/>
          </a:prstGeom>
          <a:solidFill>
            <a:srgbClr val="E8F0F0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Employee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NICs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684E69-293C-4470-A904-BFE248AF7F47}"/>
              </a:ext>
            </a:extLst>
          </p:cNvPr>
          <p:cNvSpPr txBox="1"/>
          <p:nvPr/>
        </p:nvSpPr>
        <p:spPr>
          <a:xfrm>
            <a:off x="8851500" y="3035293"/>
            <a:ext cx="1139402" cy="923683"/>
          </a:xfrm>
          <a:prstGeom prst="ellipse">
            <a:avLst/>
          </a:prstGeom>
          <a:solidFill>
            <a:srgbClr val="E8F0F0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Class 2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NICs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42AD39-0D23-4483-B531-CCD3EEF66B55}"/>
              </a:ext>
            </a:extLst>
          </p:cNvPr>
          <p:cNvSpPr txBox="1"/>
          <p:nvPr/>
        </p:nvSpPr>
        <p:spPr>
          <a:xfrm>
            <a:off x="8851500" y="4451266"/>
            <a:ext cx="1139402" cy="923683"/>
          </a:xfrm>
          <a:prstGeom prst="ellipse">
            <a:avLst/>
          </a:prstGeom>
          <a:solidFill>
            <a:srgbClr val="E8F0F0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Class 4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NICs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70FD457-7978-4EBB-91D9-BF895C2E3BE1}"/>
              </a:ext>
            </a:extLst>
          </p:cNvPr>
          <p:cNvCxnSpPr>
            <a:cxnSpLocks/>
            <a:stCxn id="19" idx="2"/>
            <a:endCxn id="8" idx="6"/>
          </p:cNvCxnSpPr>
          <p:nvPr/>
        </p:nvCxnSpPr>
        <p:spPr>
          <a:xfrm flipH="1">
            <a:off x="3447914" y="3495444"/>
            <a:ext cx="1083513" cy="35113"/>
          </a:xfrm>
          <a:prstGeom prst="straightConnector1">
            <a:avLst/>
          </a:prstGeom>
          <a:ln w="28575">
            <a:solidFill>
              <a:srgbClr val="1E679E"/>
            </a:solidFill>
            <a:headEnd type="triangl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algn="ctr" blurRad="63500" dir="2700000" dist="35921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30C1F72-807B-4335-8A6D-AE5841FC304B}"/>
              </a:ext>
            </a:extLst>
          </p:cNvPr>
          <p:cNvCxnSpPr>
            <a:cxnSpLocks/>
            <a:stCxn id="19" idx="3"/>
            <a:endCxn id="7" idx="7"/>
          </p:cNvCxnSpPr>
          <p:nvPr/>
        </p:nvCxnSpPr>
        <p:spPr>
          <a:xfrm flipH="1">
            <a:off x="3293987" y="3755569"/>
            <a:ext cx="1429097" cy="592784"/>
          </a:xfrm>
          <a:prstGeom prst="straightConnector1">
            <a:avLst/>
          </a:prstGeom>
          <a:ln w="28575">
            <a:solidFill>
              <a:srgbClr val="1E679E"/>
            </a:solidFill>
            <a:headEnd type="triangl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algn="ctr" blurRad="63500" dir="2700000" dist="35921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2420B4D-4ED7-43EE-9CA0-C58E042FD8A6}"/>
              </a:ext>
            </a:extLst>
          </p:cNvPr>
          <p:cNvCxnSpPr>
            <a:cxnSpLocks/>
            <a:stCxn id="19" idx="1"/>
            <a:endCxn id="9" idx="5"/>
          </p:cNvCxnSpPr>
          <p:nvPr/>
        </p:nvCxnSpPr>
        <p:spPr>
          <a:xfrm flipH="1" flipV="1">
            <a:off x="3502545" y="2626944"/>
            <a:ext cx="1220539" cy="608374"/>
          </a:xfrm>
          <a:prstGeom prst="straightConnector1">
            <a:avLst/>
          </a:prstGeom>
          <a:ln w="28575">
            <a:solidFill>
              <a:srgbClr val="1E679E"/>
            </a:solidFill>
            <a:headEnd type="triangl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algn="ctr" blurRad="63500" dir="2700000" dist="35921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16D09B7-60EC-4742-AB5C-5CCA61FC33C6}"/>
              </a:ext>
            </a:extLst>
          </p:cNvPr>
          <p:cNvCxnSpPr>
            <a:cxnSpLocks/>
            <a:stCxn id="20" idx="7"/>
            <a:endCxn id="10" idx="3"/>
          </p:cNvCxnSpPr>
          <p:nvPr/>
        </p:nvCxnSpPr>
        <p:spPr>
          <a:xfrm flipV="1">
            <a:off x="7404713" y="2420888"/>
            <a:ext cx="1443319" cy="814430"/>
          </a:xfrm>
          <a:prstGeom prst="straightConnector1">
            <a:avLst/>
          </a:prstGeom>
          <a:ln w="28575">
            <a:solidFill>
              <a:srgbClr val="1E679E"/>
            </a:solidFill>
            <a:headEnd type="triangl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algn="ctr" blurRad="63500" dir="2700000" dist="35921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B215ADD-DC28-41F2-B921-53548C1CE464}"/>
              </a:ext>
            </a:extLst>
          </p:cNvPr>
          <p:cNvCxnSpPr>
            <a:cxnSpLocks/>
            <a:stCxn id="20" idx="6"/>
            <a:endCxn id="11" idx="2"/>
          </p:cNvCxnSpPr>
          <p:nvPr/>
        </p:nvCxnSpPr>
        <p:spPr>
          <a:xfrm>
            <a:off x="7636697" y="3495444"/>
            <a:ext cx="1214803" cy="1691"/>
          </a:xfrm>
          <a:prstGeom prst="straightConnector1">
            <a:avLst/>
          </a:prstGeom>
          <a:ln w="28575">
            <a:solidFill>
              <a:srgbClr val="1E679E"/>
            </a:solidFill>
            <a:headEnd type="triangl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algn="ctr" blurRad="63500" dir="2700000" dist="35921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AEF2477-E55F-4CE2-8261-FAD9D41AFE52}"/>
              </a:ext>
            </a:extLst>
          </p:cNvPr>
          <p:cNvCxnSpPr>
            <a:cxnSpLocks/>
            <a:stCxn id="20" idx="5"/>
            <a:endCxn id="12" idx="1"/>
          </p:cNvCxnSpPr>
          <p:nvPr/>
        </p:nvCxnSpPr>
        <p:spPr>
          <a:xfrm>
            <a:off x="7404713" y="3755569"/>
            <a:ext cx="1613649" cy="830967"/>
          </a:xfrm>
          <a:prstGeom prst="straightConnector1">
            <a:avLst/>
          </a:prstGeom>
          <a:ln w="28575">
            <a:solidFill>
              <a:srgbClr val="1E679E"/>
            </a:solidFill>
            <a:headEnd type="triangl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algn="ctr" blurRad="63500" dir="2700000" dist="35921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A8EB056-A864-4C02-889D-DED9641E1C2B}"/>
              </a:ext>
            </a:extLst>
          </p:cNvPr>
          <p:cNvSpPr txBox="1"/>
          <p:nvPr/>
        </p:nvSpPr>
        <p:spPr>
          <a:xfrm>
            <a:off x="4531427" y="3127570"/>
            <a:ext cx="1308713" cy="735747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Income Tax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D8CFE3-8BE1-4BF0-B0E0-E23834C01661}"/>
              </a:ext>
            </a:extLst>
          </p:cNvPr>
          <p:cNvSpPr txBox="1"/>
          <p:nvPr/>
        </p:nvSpPr>
        <p:spPr>
          <a:xfrm>
            <a:off x="6052612" y="3127570"/>
            <a:ext cx="1584085" cy="735747"/>
          </a:xfrm>
          <a:prstGeom prst="ellipse">
            <a:avLst/>
          </a:prstGeom>
          <a:solidFill>
            <a:srgbClr val="008D8E"/>
          </a:solidFill>
          <a:ln>
            <a:solidFill>
              <a:srgbClr val="008D8E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Employee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NICs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93716C-1703-41DB-A748-14BCFAD6EDF7}"/>
              </a:ext>
            </a:extLst>
          </p:cNvPr>
          <p:cNvSpPr txBox="1">
            <a:spLocks/>
          </p:cNvSpPr>
          <p:nvPr/>
        </p:nvSpPr>
        <p:spPr>
          <a:xfrm>
            <a:off x="5013994" y="2514074"/>
            <a:ext cx="2072631" cy="5355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Due by the deemed employer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F02B5DA-4982-4179-A29D-9913F97A0F4D}"/>
              </a:ext>
            </a:extLst>
          </p:cNvPr>
          <p:cNvSpPr/>
          <p:nvPr/>
        </p:nvSpPr>
        <p:spPr>
          <a:xfrm>
            <a:off x="4279168" y="2420888"/>
            <a:ext cx="3633663" cy="1662706"/>
          </a:xfrm>
          <a:prstGeom prst="rect">
            <a:avLst/>
          </a:prstGeom>
          <a:noFill/>
          <a:ln w="28575">
            <a:solidFill>
              <a:srgbClr val="1E679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920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HMRC_standard_2015">
  <a:themeElements>
    <a:clrScheme name="HMRC_2015">
      <a:dk1>
        <a:srgbClr val="3B3A3D"/>
      </a:dk1>
      <a:lt1>
        <a:srgbClr val="FFFFFF"/>
      </a:lt1>
      <a:dk2>
        <a:srgbClr val="008D8E"/>
      </a:dk2>
      <a:lt2>
        <a:srgbClr val="576B00"/>
      </a:lt2>
      <a:accent1>
        <a:srgbClr val="9E3039"/>
      </a:accent1>
      <a:accent2>
        <a:srgbClr val="641F45"/>
      </a:accent2>
      <a:accent3>
        <a:srgbClr val="614D7D"/>
      </a:accent3>
      <a:accent4>
        <a:srgbClr val="002F5F"/>
      </a:accent4>
      <a:accent5>
        <a:srgbClr val="BBBE0A"/>
      </a:accent5>
      <a:accent6>
        <a:srgbClr val="009DDB"/>
      </a:accent6>
      <a:hlink>
        <a:srgbClr val="D30B54"/>
      </a:hlink>
      <a:folHlink>
        <a:srgbClr val="EF7D00"/>
      </a:folHlink>
    </a:clrScheme>
    <a:fontScheme name="HMRC_NL_Standard">
      <a:majorFont>
        <a:latin typeface="Arial"/>
        <a:ea typeface="Geneva"/>
        <a:cs typeface="Arial"/>
      </a:majorFont>
      <a:minorFont>
        <a:latin typeface="Arial"/>
        <a:ea typeface="Genev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Geneva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Geneva" charset="0"/>
            <a:cs typeface="Arial" charset="0"/>
          </a:defRPr>
        </a:defPPr>
      </a:lstStyle>
    </a:lnDef>
  </a:objectDefaults>
  <a:extraClrSchemeLst/>
  <a:custClrLst>
    <a:custClr name="HMRC Green">
      <a:srgbClr val="008D8E"/>
    </a:custClr>
    <a:custClr name="HMRC Lt Green">
      <a:srgbClr val="576B00"/>
    </a:custClr>
    <a:custClr name="HMRC Yellow">
      <a:srgbClr val="C8B51B"/>
    </a:custClr>
    <a:custClr name="HMRC Red">
      <a:srgbClr val="B7000D"/>
    </a:custClr>
    <a:custClr name="HMRC Orange">
      <a:srgbClr val="ED7C59"/>
    </a:custClr>
    <a:custClr name="HMRC Lt Yellow">
      <a:srgbClr val="F3CB84"/>
    </a:custClr>
    <a:custClr name="HMRC Brown">
      <a:srgbClr val="AE5000"/>
    </a:custClr>
    <a:custClr name="HMRC Maroon">
      <a:srgbClr val="7A0043"/>
    </a:custClr>
    <a:custClr name="HMRC Purple">
      <a:srgbClr val="594884"/>
    </a:custClr>
    <a:custClr name="HMRC Dk Blue">
      <a:srgbClr val="002D62"/>
    </a:custClr>
  </a:custClrLst>
  <a:extLst>
    <a:ext uri="{05A4C25C-085E-4340-85A3-A5531E510DB2}">
      <thm15:themeFamily xmlns:thm15="http://schemas.microsoft.com/office/thememl/2012/main" name="HMRC Template Widescreen v2a.potx" id="{E9F66E7D-82B4-4CBC-BF4A-DEDC865D39A3}" vid="{0A45F0AA-806D-426C-A725-85E26FEE7CAC}"/>
    </a:ext>
  </a:extLst>
</a:theme>
</file>

<file path=ppt/theme/theme2.xml><?xml version="1.0" encoding="utf-8"?>
<a:theme xmlns:a="http://schemas.openxmlformats.org/drawingml/2006/main" name="HMRC_standard_2015_No logo">
  <a:themeElements>
    <a:clrScheme name="HMRC_2015">
      <a:dk1>
        <a:srgbClr val="3B3A3D"/>
      </a:dk1>
      <a:lt1>
        <a:srgbClr val="FFFFFF"/>
      </a:lt1>
      <a:dk2>
        <a:srgbClr val="008D8E"/>
      </a:dk2>
      <a:lt2>
        <a:srgbClr val="576B00"/>
      </a:lt2>
      <a:accent1>
        <a:srgbClr val="9E3039"/>
      </a:accent1>
      <a:accent2>
        <a:srgbClr val="641F45"/>
      </a:accent2>
      <a:accent3>
        <a:srgbClr val="614D7D"/>
      </a:accent3>
      <a:accent4>
        <a:srgbClr val="002F5F"/>
      </a:accent4>
      <a:accent5>
        <a:srgbClr val="BBBE0A"/>
      </a:accent5>
      <a:accent6>
        <a:srgbClr val="009DDB"/>
      </a:accent6>
      <a:hlink>
        <a:srgbClr val="D30B54"/>
      </a:hlink>
      <a:folHlink>
        <a:srgbClr val="EF7D00"/>
      </a:folHlink>
    </a:clrScheme>
    <a:fontScheme name="HMRC_NL_Standard">
      <a:majorFont>
        <a:latin typeface="Arial"/>
        <a:ea typeface="Geneva"/>
        <a:cs typeface="Arial"/>
      </a:majorFont>
      <a:minorFont>
        <a:latin typeface="Arial"/>
        <a:ea typeface="Genev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Geneva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Geneva" charset="0"/>
            <a:cs typeface="Arial" charset="0"/>
          </a:defRPr>
        </a:defPPr>
      </a:lstStyle>
    </a:lnDef>
  </a:objectDefaults>
  <a:extraClrSchemeLst/>
  <a:custClrLst>
    <a:custClr name="HMRC Green">
      <a:srgbClr val="008D8E"/>
    </a:custClr>
    <a:custClr name="HMRC Lt Green">
      <a:srgbClr val="576B00"/>
    </a:custClr>
    <a:custClr name="HMRC Yellow">
      <a:srgbClr val="C8B51B"/>
    </a:custClr>
    <a:custClr name="HMRC Red">
      <a:srgbClr val="B7000D"/>
    </a:custClr>
    <a:custClr name="HMRC Orange">
      <a:srgbClr val="ED7C59"/>
    </a:custClr>
    <a:custClr name="HMRC Lt Yellow">
      <a:srgbClr val="F3CB84"/>
    </a:custClr>
    <a:custClr name="HMRC Brown">
      <a:srgbClr val="AE5000"/>
    </a:custClr>
    <a:custClr name="HMRC Maroon">
      <a:srgbClr val="7A0043"/>
    </a:custClr>
    <a:custClr name="HMRC Purple">
      <a:srgbClr val="594884"/>
    </a:custClr>
    <a:custClr name="HMRC Dk Blue">
      <a:srgbClr val="002D62"/>
    </a:custClr>
  </a:custClrLst>
  <a:extLst>
    <a:ext uri="{05A4C25C-085E-4340-85A3-A5531E510DB2}">
      <thm15:themeFamily xmlns:thm15="http://schemas.microsoft.com/office/thememl/2012/main" name="HMRC Template Widescreen v2a.potx" id="{E9F66E7D-82B4-4CBC-BF4A-DEDC865D39A3}" vid="{E123755B-74F8-44B2-BE0E-92F00A0877B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7886CFC16B046AF87251F94D69047" ma:contentTypeVersion="15" ma:contentTypeDescription="Create a new document." ma:contentTypeScope="" ma:versionID="043608a344f535808dc9f633b49c65cf">
  <xsd:schema xmlns:xsd="http://www.w3.org/2001/XMLSchema" xmlns:xs="http://www.w3.org/2001/XMLSchema" xmlns:p="http://schemas.microsoft.com/office/2006/metadata/properties" xmlns:ns1="http://schemas.microsoft.com/sharepoint/v3" xmlns:ns2="3aa2d4f1-c0bf-47f9-9105-d6c3aa346d1e" xmlns:ns3="d4ef9bc7-fc43-4bae-9a4e-18d812f17071" targetNamespace="http://schemas.microsoft.com/office/2006/metadata/properties" ma:root="true" ma:fieldsID="76e18a610a98b36c66c2c8377868c37e" ns1:_="" ns2:_="" ns3:_="">
    <xsd:import namespace="http://schemas.microsoft.com/sharepoint/v3"/>
    <xsd:import namespace="3aa2d4f1-c0bf-47f9-9105-d6c3aa346d1e"/>
    <xsd:import namespace="d4ef9bc7-fc43-4bae-9a4e-18d812f170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2d4f1-c0bf-47f9-9105-d6c3aa346d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f9bc7-fc43-4bae-9a4e-18d812f1707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d4ef9bc7-fc43-4bae-9a4e-18d812f17071">
      <UserInfo>
        <DisplayName>Rowlands, Anna (CS&amp;TD)</DisplayName>
        <AccountId>144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6A557D7-FAA5-42FA-BC22-937511168A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4F5AC7-CAE7-47DB-95AB-E636E32342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aa2d4f1-c0bf-47f9-9105-d6c3aa346d1e"/>
    <ds:schemaRef ds:uri="d4ef9bc7-fc43-4bae-9a4e-18d812f170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3371A4-6EDA-463B-8171-36FD58B7CC0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4ef9bc7-fc43-4bae-9a4e-18d812f1707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HMRC Template Widescreen</Template>
  <TotalTime>404</TotalTime>
  <Words>1803</Words>
  <Application>Microsoft Office PowerPoint</Application>
  <PresentationFormat>Widescreen</PresentationFormat>
  <Paragraphs>249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GDS Transport</vt:lpstr>
      <vt:lpstr>Wingdings 3</vt:lpstr>
      <vt:lpstr>HMRC_standard_2015</vt:lpstr>
      <vt:lpstr>HMRC_standard_2015_No logo</vt:lpstr>
      <vt:lpstr>Off-Payroll Working (IR35) – calculation of PAYE liability in cases of non-compliance</vt:lpstr>
      <vt:lpstr>Background to off-payroll working rules</vt:lpstr>
      <vt:lpstr>Tax treatment</vt:lpstr>
      <vt:lpstr>What is the issue HMRC is trying to resolve?</vt:lpstr>
      <vt:lpstr>What is HMRC doing to address this?</vt:lpstr>
      <vt:lpstr>Possible alternative solution Objectives</vt:lpstr>
      <vt:lpstr>Possible legislative change</vt:lpstr>
      <vt:lpstr>How will HMRC calculate the amount to set off?</vt:lpstr>
      <vt:lpstr>What will a set-off cover?</vt:lpstr>
      <vt:lpstr>What is not covered?</vt:lpstr>
      <vt:lpstr>What information will HMRC need?</vt:lpstr>
      <vt:lpstr>When will it apply from?</vt:lpstr>
      <vt:lpstr>What are the impacts?</vt:lpstr>
      <vt:lpstr>What is HMRC interested in hearing about?</vt:lpstr>
      <vt:lpstr>What happens next?</vt:lpstr>
      <vt:lpstr>Any questions?</vt:lpstr>
      <vt:lpstr>Annex A: Example 1</vt:lpstr>
      <vt:lpstr>Annex A: Example 1 (continued…)</vt:lpstr>
      <vt:lpstr>Annex A: Example 1 (continued…)</vt:lpstr>
      <vt:lpstr>Annex B: Example 2 Following on from example 1</vt:lpstr>
      <vt:lpstr>Annex B: Example 2 (continued…)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Off-Payroll Working (IR35) – calculation of PAYE liability in cases of non-compliance</dc:title>
  <dc:subject/>
  <dc:creator>Staton, Philip (CS&amp;TD Individuals Policy, Employment Status)</dc:creator>
  <cp:keywords/>
  <dc:description/>
  <cp:lastModifiedBy>Rowlands, Anna (CS&amp;TD)</cp:lastModifiedBy>
  <cp:revision>1</cp:revision>
  <dcterms:created xsi:type="dcterms:W3CDTF">2023-05-30T09:33:37Z</dcterms:created>
  <dcterms:modified xsi:type="dcterms:W3CDTF">2023-05-31T06:47:41Z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9af038e-07b4-4369-a678-c835687cb272_Enabled">
    <vt:lpwstr>true</vt:lpwstr>
  </property>
  <property fmtid="{D5CDD505-2E9C-101B-9397-08002B2CF9AE}" pid="3" name="MSIP_Label_f9af038e-07b4-4369-a678-c835687cb272_SetDate">
    <vt:lpwstr>2023-05-30T10:45:38Z</vt:lpwstr>
  </property>
  <property fmtid="{D5CDD505-2E9C-101B-9397-08002B2CF9AE}" pid="4" name="MSIP_Label_f9af038e-07b4-4369-a678-c835687cb272_Method">
    <vt:lpwstr>Standard</vt:lpwstr>
  </property>
  <property fmtid="{D5CDD505-2E9C-101B-9397-08002B2CF9AE}" pid="5" name="MSIP_Label_f9af038e-07b4-4369-a678-c835687cb272_Name">
    <vt:lpwstr>OFFICIAL</vt:lpwstr>
  </property>
  <property fmtid="{D5CDD505-2E9C-101B-9397-08002B2CF9AE}" pid="6" name="MSIP_Label_f9af038e-07b4-4369-a678-c835687cb272_SiteId">
    <vt:lpwstr>ac52f73c-fd1a-4a9a-8e7a-4a248f3139e1</vt:lpwstr>
  </property>
  <property fmtid="{D5CDD505-2E9C-101B-9397-08002B2CF9AE}" pid="7" name="MSIP_Label_f9af038e-07b4-4369-a678-c835687cb272_ActionId">
    <vt:lpwstr>938acd7b-c2ba-4356-857b-d5f9d3959ff8</vt:lpwstr>
  </property>
  <property fmtid="{D5CDD505-2E9C-101B-9397-08002B2CF9AE}" pid="8" name="MSIP_Label_f9af038e-07b4-4369-a678-c835687cb272_ContentBits">
    <vt:lpwstr>2</vt:lpwstr>
  </property>
  <property fmtid="{D5CDD505-2E9C-101B-9397-08002B2CF9AE}" pid="9" name="ContentTypeId">
    <vt:lpwstr>0x0101007467886CFC16B046AF87251F94D69047</vt:lpwstr>
  </property>
</Properties>
</file>